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F9C5B42-47BF-4358-890E-4F2752DE14C0}">
  <a:tblStyle styleId="{6F9C5B42-47BF-4358-890E-4F2752DE14C0}"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Calibri"/>
          <a:ea typeface="Calibri"/>
          <a:cs typeface="Calibri"/>
        </a:font>
        <a:schemeClr val="lt1"/>
      </a:tcTxStyle>
      <a:tcStyle>
        <a:fill>
          <a:solidFill>
            <a:schemeClr val="dk1"/>
          </a:solidFill>
        </a:fill>
      </a:tcStyle>
    </a:lastCol>
    <a:firstCol>
      <a:tcTxStyle b="on" i="off">
        <a:font>
          <a:latin typeface="Calibri"/>
          <a:ea typeface="Calibri"/>
          <a:cs typeface="Calibri"/>
        </a:font>
        <a:schemeClr val="lt1"/>
      </a:tcTxStyle>
      <a:tcStyle>
        <a:fill>
          <a:solidFill>
            <a:schemeClr val="dk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71" name="Google Shape;371;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9" name="Shape 69"/>
        <p:cNvGrpSpPr/>
        <p:nvPr/>
      </p:nvGrpSpPr>
      <p:grpSpPr>
        <a:xfrm>
          <a:off x="0" y="0"/>
          <a:ext cx="0" cy="0"/>
          <a:chOff x="0" y="0"/>
          <a:chExt cx="0" cy="0"/>
        </a:xfrm>
      </p:grpSpPr>
      <p:sp>
        <p:nvSpPr>
          <p:cNvPr id="70" name="Google Shape;70;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2" name="Google Shape;72;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3" name="Google Shape;73;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6" name="Shape 76"/>
        <p:cNvGrpSpPr/>
        <p:nvPr/>
      </p:nvGrpSpPr>
      <p:grpSpPr>
        <a:xfrm>
          <a:off x="0" y="0"/>
          <a:ext cx="0" cy="0"/>
          <a:chOff x="0" y="0"/>
          <a:chExt cx="0" cy="0"/>
        </a:xfrm>
      </p:grpSpPr>
      <p:sp>
        <p:nvSpPr>
          <p:cNvPr id="77" name="Google Shape;77;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2"/>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9" name="Google Shape;79;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5" name="Google Shape;85;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311700" y="593367"/>
            <a:ext cx="8520600" cy="763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4"/>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gn="l">
              <a:spcBef>
                <a:spcPts val="0"/>
              </a:spcBef>
              <a:spcAft>
                <a:spcPts val="0"/>
              </a:spcAft>
              <a:buClr>
                <a:schemeClr val="dk1"/>
              </a:buClr>
              <a:buSzPts val="1800"/>
              <a:buChar char="●"/>
              <a:defRPr/>
            </a:lvl1pPr>
            <a:lvl2pPr indent="-317500" lvl="1" marL="914400" algn="l">
              <a:spcBef>
                <a:spcPts val="1600"/>
              </a:spcBef>
              <a:spcAft>
                <a:spcPts val="0"/>
              </a:spcAft>
              <a:buClr>
                <a:schemeClr val="dk1"/>
              </a:buClr>
              <a:buSzPts val="1400"/>
              <a:buChar char="○"/>
              <a:defRPr/>
            </a:lvl2pPr>
            <a:lvl3pPr indent="-317500" lvl="2" marL="1371600" algn="l">
              <a:spcBef>
                <a:spcPts val="1600"/>
              </a:spcBef>
              <a:spcAft>
                <a:spcPts val="0"/>
              </a:spcAft>
              <a:buClr>
                <a:schemeClr val="dk1"/>
              </a:buClr>
              <a:buSzPts val="1400"/>
              <a:buChar char="■"/>
              <a:defRPr/>
            </a:lvl3pPr>
            <a:lvl4pPr indent="-317500" lvl="3" marL="1828800" algn="l">
              <a:spcBef>
                <a:spcPts val="1600"/>
              </a:spcBef>
              <a:spcAft>
                <a:spcPts val="0"/>
              </a:spcAft>
              <a:buClr>
                <a:schemeClr val="dk1"/>
              </a:buClr>
              <a:buSzPts val="1400"/>
              <a:buChar char="●"/>
              <a:defRPr/>
            </a:lvl4pPr>
            <a:lvl5pPr indent="-317500" lvl="4" marL="2286000" algn="l">
              <a:spcBef>
                <a:spcPts val="1600"/>
              </a:spcBef>
              <a:spcAft>
                <a:spcPts val="0"/>
              </a:spcAft>
              <a:buClr>
                <a:schemeClr val="dk1"/>
              </a:buClr>
              <a:buSzPts val="1400"/>
              <a:buChar char="○"/>
              <a:defRPr/>
            </a:lvl5pPr>
            <a:lvl6pPr indent="-317500" lvl="5" marL="2743200" algn="l">
              <a:spcBef>
                <a:spcPts val="1600"/>
              </a:spcBef>
              <a:spcAft>
                <a:spcPts val="0"/>
              </a:spcAft>
              <a:buClr>
                <a:schemeClr val="dk1"/>
              </a:buClr>
              <a:buSzPts val="1400"/>
              <a:buChar char="■"/>
              <a:defRPr/>
            </a:lvl6pPr>
            <a:lvl7pPr indent="-317500" lvl="6" marL="3200400" algn="l">
              <a:spcBef>
                <a:spcPts val="1600"/>
              </a:spcBef>
              <a:spcAft>
                <a:spcPts val="0"/>
              </a:spcAft>
              <a:buClr>
                <a:schemeClr val="dk1"/>
              </a:buClr>
              <a:buSzPts val="1400"/>
              <a:buChar char="●"/>
              <a:defRPr/>
            </a:lvl7pPr>
            <a:lvl8pPr indent="-317500" lvl="7" marL="3657600" algn="l">
              <a:spcBef>
                <a:spcPts val="1600"/>
              </a:spcBef>
              <a:spcAft>
                <a:spcPts val="0"/>
              </a:spcAft>
              <a:buClr>
                <a:schemeClr val="dk1"/>
              </a:buClr>
              <a:buSzPts val="1400"/>
              <a:buChar char="○"/>
              <a:defRPr/>
            </a:lvl8pPr>
            <a:lvl9pPr indent="-317500" lvl="8" marL="4114800" algn="l">
              <a:spcBef>
                <a:spcPts val="1600"/>
              </a:spcBef>
              <a:spcAft>
                <a:spcPts val="1600"/>
              </a:spcAft>
              <a:buClr>
                <a:schemeClr val="dk1"/>
              </a:buClr>
              <a:buSzPts val="1400"/>
              <a:buChar char="■"/>
              <a:defRPr/>
            </a:lvl9pPr>
          </a:lstStyle>
          <a:p/>
        </p:txBody>
      </p:sp>
      <p:sp>
        <p:nvSpPr>
          <p:cNvPr id="30" name="Google Shape;30;p4"/>
          <p:cNvSpPr txBox="1"/>
          <p:nvPr>
            <p:ph idx="12" type="sldNum"/>
          </p:nvPr>
        </p:nvSpPr>
        <p:spPr>
          <a:xfrm>
            <a:off x="8472458" y="6217623"/>
            <a:ext cx="548700" cy="524800"/>
          </a:xfrm>
          <a:prstGeom prst="rect">
            <a:avLst/>
          </a:prstGeom>
          <a:noFill/>
          <a:ln>
            <a:noFill/>
          </a:ln>
        </p:spPr>
        <p:txBody>
          <a:bodyPr anchorCtr="0" anchor="ctr" bIns="91425" lIns="91425" spcFirstLastPara="1" rIns="91425" wrap="square" tIns="91425">
            <a:noAutofit/>
          </a:bodyPr>
          <a:lstStyle>
            <a:lvl1pPr indent="0" lvl="0" marL="0" algn="r">
              <a:buClr>
                <a:srgbClr val="888888"/>
              </a:buClr>
              <a:buSzPts val="1200"/>
              <a:buFont typeface="Calibri"/>
              <a:buNone/>
              <a:defRPr sz="1200">
                <a:solidFill>
                  <a:srgbClr val="888888"/>
                </a:solidFill>
                <a:latin typeface="Calibri"/>
                <a:ea typeface="Calibri"/>
                <a:cs typeface="Calibri"/>
                <a:sym typeface="Calibri"/>
              </a:defRPr>
            </a:lvl1pPr>
            <a:lvl2pPr indent="0" lvl="1" marL="0" algn="r">
              <a:buClr>
                <a:srgbClr val="888888"/>
              </a:buClr>
              <a:buSzPts val="1200"/>
              <a:buFont typeface="Calibri"/>
              <a:buNone/>
              <a:defRPr sz="1200">
                <a:solidFill>
                  <a:srgbClr val="888888"/>
                </a:solidFill>
                <a:latin typeface="Calibri"/>
                <a:ea typeface="Calibri"/>
                <a:cs typeface="Calibri"/>
                <a:sym typeface="Calibri"/>
              </a:defRPr>
            </a:lvl2pPr>
            <a:lvl3pPr indent="0" lvl="2" marL="0" algn="r">
              <a:buClr>
                <a:srgbClr val="888888"/>
              </a:buClr>
              <a:buSzPts val="1200"/>
              <a:buFont typeface="Calibri"/>
              <a:buNone/>
              <a:defRPr sz="1200">
                <a:solidFill>
                  <a:srgbClr val="888888"/>
                </a:solidFill>
                <a:latin typeface="Calibri"/>
                <a:ea typeface="Calibri"/>
                <a:cs typeface="Calibri"/>
                <a:sym typeface="Calibri"/>
              </a:defRPr>
            </a:lvl3pPr>
            <a:lvl4pPr indent="0" lvl="3" marL="0" algn="r">
              <a:buClr>
                <a:srgbClr val="888888"/>
              </a:buClr>
              <a:buSzPts val="1200"/>
              <a:buFont typeface="Calibri"/>
              <a:buNone/>
              <a:defRPr sz="1200">
                <a:solidFill>
                  <a:srgbClr val="888888"/>
                </a:solidFill>
                <a:latin typeface="Calibri"/>
                <a:ea typeface="Calibri"/>
                <a:cs typeface="Calibri"/>
                <a:sym typeface="Calibri"/>
              </a:defRPr>
            </a:lvl4pPr>
            <a:lvl5pPr indent="0" lvl="4" marL="0" algn="r">
              <a:buClr>
                <a:srgbClr val="888888"/>
              </a:buClr>
              <a:buSzPts val="1200"/>
              <a:buFont typeface="Calibri"/>
              <a:buNone/>
              <a:defRPr sz="1200">
                <a:solidFill>
                  <a:srgbClr val="888888"/>
                </a:solidFill>
                <a:latin typeface="Calibri"/>
                <a:ea typeface="Calibri"/>
                <a:cs typeface="Calibri"/>
                <a:sym typeface="Calibri"/>
              </a:defRPr>
            </a:lvl5pPr>
            <a:lvl6pPr indent="0" lvl="5" marL="0" algn="r">
              <a:buClr>
                <a:srgbClr val="888888"/>
              </a:buClr>
              <a:buSzPts val="1200"/>
              <a:buFont typeface="Calibri"/>
              <a:buNone/>
              <a:defRPr sz="1200">
                <a:solidFill>
                  <a:srgbClr val="888888"/>
                </a:solidFill>
                <a:latin typeface="Calibri"/>
                <a:ea typeface="Calibri"/>
                <a:cs typeface="Calibri"/>
                <a:sym typeface="Calibri"/>
              </a:defRPr>
            </a:lvl6pPr>
            <a:lvl7pPr indent="0" lvl="6" marL="0" algn="r">
              <a:buClr>
                <a:srgbClr val="888888"/>
              </a:buClr>
              <a:buSzPts val="1200"/>
              <a:buFont typeface="Calibri"/>
              <a:buNone/>
              <a:defRPr sz="1200">
                <a:solidFill>
                  <a:srgbClr val="888888"/>
                </a:solidFill>
                <a:latin typeface="Calibri"/>
                <a:ea typeface="Calibri"/>
                <a:cs typeface="Calibri"/>
                <a:sym typeface="Calibri"/>
              </a:defRPr>
            </a:lvl7pPr>
            <a:lvl8pPr indent="0" lvl="7" marL="0" algn="r">
              <a:buClr>
                <a:srgbClr val="888888"/>
              </a:buClr>
              <a:buSzPts val="1200"/>
              <a:buFont typeface="Calibri"/>
              <a:buNone/>
              <a:defRPr sz="1200">
                <a:solidFill>
                  <a:srgbClr val="888888"/>
                </a:solidFill>
                <a:latin typeface="Calibri"/>
                <a:ea typeface="Calibri"/>
                <a:cs typeface="Calibri"/>
                <a:sym typeface="Calibri"/>
              </a:defRPr>
            </a:lvl8pPr>
            <a:lvl9pPr indent="0" lvl="8" marL="0" algn="r">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5" name="Google Shape;65;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6" name="Google Shape;66;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40.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24.png"/><Relationship Id="rId5"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drive.google.com/open?id=15WyFVvVQZ4tymdn2u0DudEOyAHU6GJnd" TargetMode="External"/><Relationship Id="rId4" Type="http://schemas.openxmlformats.org/officeDocument/2006/relationships/hyperlink" Target="https://drive.google.com/open?id=15WyFVvVQZ4tymdn2u0DudEOyAHU6GJnd" TargetMode="External"/><Relationship Id="rId5" Type="http://schemas.openxmlformats.org/officeDocument/2006/relationships/hyperlink" Target="https://drive.google.com/open?id=1rnqUEH1JyPWG6hKgrvm1tBy4DiGPgyOk" TargetMode="External"/><Relationship Id="rId6" Type="http://schemas.openxmlformats.org/officeDocument/2006/relationships/hyperlink" Target="https://drive.google.com/open?id=13iZyFIWal3Tnj2IGwuglbv3ikxCiPPB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appliedmachinelearning.blog/2018/11/28/demonstration-of-facial-emotion-recognition-on-real-time-video-using-cnn-python-keras/" TargetMode="External"/><Relationship Id="rId4" Type="http://schemas.openxmlformats.org/officeDocument/2006/relationships/hyperlink" Target="http://cs231n.github.io/convolutional-networks/" TargetMode="External"/><Relationship Id="rId5"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31.gif"/><Relationship Id="rId7"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1.png"/><Relationship Id="rId4" Type="http://schemas.openxmlformats.org/officeDocument/2006/relationships/image" Target="../media/image16.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ctrTitle"/>
          </p:nvPr>
        </p:nvSpPr>
        <p:spPr>
          <a:xfrm>
            <a:off x="387853" y="2838064"/>
            <a:ext cx="8494728" cy="30732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800"/>
              <a:buFont typeface="Calibri"/>
              <a:buNone/>
            </a:pPr>
            <a:r>
              <a:rPr b="1" i="1" lang="en-US" sz="1800"/>
              <a:t>Group: 4</a:t>
            </a:r>
            <a:br>
              <a:rPr i="1" lang="en-US" sz="1800"/>
            </a:br>
            <a:r>
              <a:rPr i="1" lang="en-US" sz="1800"/>
              <a:t>Student name: enrolment number</a:t>
            </a:r>
            <a:br>
              <a:rPr i="1" lang="en-US" sz="1800"/>
            </a:br>
            <a:r>
              <a:rPr i="1" lang="en-US" sz="1800"/>
              <a:t>Akash Mane: 	3105253</a:t>
            </a:r>
            <a:br>
              <a:rPr i="1" lang="en-US" sz="1800"/>
            </a:br>
            <a:r>
              <a:rPr i="1" lang="en-US" sz="1800"/>
              <a:t>Pujitha Peri: 	3103755</a:t>
            </a:r>
            <a:br>
              <a:rPr i="1" lang="en-US" sz="1800"/>
            </a:br>
            <a:r>
              <a:rPr i="1" lang="en-US" sz="1800"/>
              <a:t>Suraj Naik: 	3105252</a:t>
            </a:r>
            <a:br>
              <a:rPr i="1" lang="en-US" sz="1800"/>
            </a:br>
            <a:r>
              <a:rPr i="1" lang="en-US" sz="1800"/>
              <a:t>Trisha: 		3104921</a:t>
            </a:r>
            <a:br>
              <a:rPr i="1" lang="en-US" sz="1800"/>
            </a:br>
            <a:br>
              <a:rPr lang="en-US" sz="1800"/>
            </a:br>
            <a:endParaRPr i="1" sz="1800"/>
          </a:p>
        </p:txBody>
      </p:sp>
      <p:sp>
        <p:nvSpPr>
          <p:cNvPr id="93" name="Google Shape;93;p14"/>
          <p:cNvSpPr txBox="1"/>
          <p:nvPr>
            <p:ph idx="1" type="subTitle"/>
          </p:nvPr>
        </p:nvSpPr>
        <p:spPr>
          <a:xfrm>
            <a:off x="6976562" y="6409229"/>
            <a:ext cx="2167438" cy="448771"/>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1800"/>
              <a:buNone/>
            </a:pPr>
            <a:r>
              <a:rPr lang="en-US" sz="1800"/>
              <a:t>Nov.12.2019</a:t>
            </a:r>
            <a:endParaRPr/>
          </a:p>
        </p:txBody>
      </p:sp>
      <p:sp>
        <p:nvSpPr>
          <p:cNvPr id="94" name="Google Shape;94;p14"/>
          <p:cNvSpPr/>
          <p:nvPr/>
        </p:nvSpPr>
        <p:spPr>
          <a:xfrm>
            <a:off x="2645436" y="1484932"/>
            <a:ext cx="4080282" cy="64633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1" lang="en-US" sz="1800" u="none" cap="none" strike="noStrike">
                <a:solidFill>
                  <a:srgbClr val="A5A5A5"/>
                </a:solidFill>
                <a:latin typeface="Calibri"/>
                <a:ea typeface="Calibri"/>
                <a:cs typeface="Calibri"/>
                <a:sym typeface="Calibri"/>
              </a:rPr>
              <a:t>Final project presentation using Python</a:t>
            </a:r>
            <a:br>
              <a:rPr b="0" i="1" lang="en-US" sz="1800" u="none" cap="none" strike="noStrike">
                <a:solidFill>
                  <a:srgbClr val="A5A5A5"/>
                </a:solidFill>
                <a:latin typeface="Calibri"/>
                <a:ea typeface="Calibri"/>
                <a:cs typeface="Calibri"/>
                <a:sym typeface="Calibri"/>
              </a:rPr>
            </a:br>
            <a:endParaRPr b="0" i="1" sz="1800" u="none" cap="none" strike="noStrike">
              <a:solidFill>
                <a:srgbClr val="A5A5A5"/>
              </a:solidFill>
              <a:latin typeface="Calibri"/>
              <a:ea typeface="Calibri"/>
              <a:cs typeface="Calibri"/>
              <a:sym typeface="Calibri"/>
            </a:endParaRPr>
          </a:p>
        </p:txBody>
      </p:sp>
      <p:sp>
        <p:nvSpPr>
          <p:cNvPr id="95" name="Google Shape;95;p14"/>
          <p:cNvSpPr/>
          <p:nvPr/>
        </p:nvSpPr>
        <p:spPr>
          <a:xfrm>
            <a:off x="1784030" y="2004071"/>
            <a:ext cx="5584043" cy="5847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n-US" sz="3200" u="none" cap="none" strike="noStrike">
                <a:solidFill>
                  <a:schemeClr val="dk1"/>
                </a:solidFill>
                <a:latin typeface="Calibri"/>
                <a:ea typeface="Calibri"/>
                <a:cs typeface="Calibri"/>
                <a:sym typeface="Calibri"/>
              </a:rPr>
              <a:t>Emotion Recognition from Video</a:t>
            </a:r>
            <a:endParaRPr sz="3200">
              <a:solidFill>
                <a:schemeClr val="dk1"/>
              </a:solidFill>
              <a:latin typeface="Calibri"/>
              <a:ea typeface="Calibri"/>
              <a:cs typeface="Calibri"/>
              <a:sym typeface="Calibri"/>
            </a:endParaRPr>
          </a:p>
        </p:txBody>
      </p:sp>
      <p:sp>
        <p:nvSpPr>
          <p:cNvPr id="96" name="Google Shape;96;p14"/>
          <p:cNvSpPr txBox="1"/>
          <p:nvPr/>
        </p:nvSpPr>
        <p:spPr>
          <a:xfrm>
            <a:off x="484910" y="6064230"/>
            <a:ext cx="2505364" cy="44877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888888"/>
              </a:buClr>
              <a:buSzPts val="1800"/>
              <a:buFont typeface="Arial"/>
              <a:buNone/>
            </a:pPr>
            <a:r>
              <a:rPr b="0" i="1" lang="en-US" sz="1800" u="none">
                <a:solidFill>
                  <a:srgbClr val="888888"/>
                </a:solidFill>
                <a:latin typeface="Calibri"/>
                <a:ea typeface="Calibri"/>
                <a:cs typeface="Calibri"/>
                <a:sym typeface="Calibri"/>
              </a:rPr>
              <a:t>Big Data group</a:t>
            </a:r>
            <a:endParaRPr/>
          </a:p>
        </p:txBody>
      </p:sp>
      <p:pic>
        <p:nvPicPr>
          <p:cNvPr descr="SRH Berlin University logo.png" id="97" name="Google Shape;97;p14"/>
          <p:cNvPicPr preferRelativeResize="0"/>
          <p:nvPr/>
        </p:nvPicPr>
        <p:blipFill rotWithShape="1">
          <a:blip r:embed="rId3">
            <a:alphaModFix/>
          </a:blip>
          <a:srcRect b="0" l="0" r="0" t="0"/>
          <a:stretch/>
        </p:blipFill>
        <p:spPr>
          <a:xfrm>
            <a:off x="3300511" y="575613"/>
            <a:ext cx="2542978" cy="72165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Arial"/>
              <a:buNone/>
            </a:pPr>
            <a:r>
              <a:rPr lang="en-US" sz="3200" u="sng">
                <a:latin typeface="Arial"/>
                <a:ea typeface="Arial"/>
                <a:cs typeface="Arial"/>
                <a:sym typeface="Arial"/>
              </a:rPr>
              <a:t>Understanding and Loading Dataset </a:t>
            </a:r>
            <a:endParaRPr sz="3200" u="sng">
              <a:latin typeface="Arial"/>
              <a:ea typeface="Arial"/>
              <a:cs typeface="Arial"/>
              <a:sym typeface="Arial"/>
            </a:endParaRPr>
          </a:p>
        </p:txBody>
      </p:sp>
      <p:pic>
        <p:nvPicPr>
          <p:cNvPr id="181" name="Google Shape;181;p23"/>
          <p:cNvPicPr preferRelativeResize="0"/>
          <p:nvPr>
            <p:ph idx="1" type="body"/>
          </p:nvPr>
        </p:nvPicPr>
        <p:blipFill rotWithShape="1">
          <a:blip r:embed="rId3">
            <a:alphaModFix/>
          </a:blip>
          <a:srcRect b="0" l="0" r="0" t="0"/>
          <a:stretch/>
        </p:blipFill>
        <p:spPr>
          <a:xfrm>
            <a:off x="818271" y="1511980"/>
            <a:ext cx="5572125" cy="2200275"/>
          </a:xfrm>
          <a:prstGeom prst="rect">
            <a:avLst/>
          </a:prstGeom>
          <a:noFill/>
          <a:ln>
            <a:noFill/>
          </a:ln>
        </p:spPr>
      </p:pic>
      <p:pic>
        <p:nvPicPr>
          <p:cNvPr id="182" name="Google Shape;182;p23"/>
          <p:cNvPicPr preferRelativeResize="0"/>
          <p:nvPr/>
        </p:nvPicPr>
        <p:blipFill rotWithShape="1">
          <a:blip r:embed="rId4">
            <a:alphaModFix/>
          </a:blip>
          <a:srcRect b="0" l="0" r="0" t="0"/>
          <a:stretch/>
        </p:blipFill>
        <p:spPr>
          <a:xfrm>
            <a:off x="2208066" y="3745071"/>
            <a:ext cx="4938458" cy="2769750"/>
          </a:xfrm>
          <a:prstGeom prst="rect">
            <a:avLst/>
          </a:prstGeom>
          <a:noFill/>
          <a:ln>
            <a:noFill/>
          </a:ln>
        </p:spPr>
      </p:pic>
      <p:sp>
        <p:nvSpPr>
          <p:cNvPr id="183" name="Google Shape;183;p23"/>
          <p:cNvSpPr/>
          <p:nvPr/>
        </p:nvSpPr>
        <p:spPr>
          <a:xfrm>
            <a:off x="2663301" y="5078027"/>
            <a:ext cx="506027" cy="798990"/>
          </a:xfrm>
          <a:prstGeom prst="rect">
            <a:avLst/>
          </a:prstGeom>
          <a:noFill/>
          <a:ln cap="flat" cmpd="sng" w="19050">
            <a:solidFill>
              <a:srgbClr val="4A7DBA"/>
            </a:solidFill>
            <a:prstDash val="lg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23"/>
          <p:cNvSpPr/>
          <p:nvPr/>
        </p:nvSpPr>
        <p:spPr>
          <a:xfrm>
            <a:off x="3169328" y="5078027"/>
            <a:ext cx="3045041" cy="798990"/>
          </a:xfrm>
          <a:prstGeom prst="rect">
            <a:avLst/>
          </a:prstGeom>
          <a:noFill/>
          <a:ln cap="flat" cmpd="sng" w="19050">
            <a:solidFill>
              <a:schemeClr val="accent2"/>
            </a:solidFill>
            <a:prstDash val="dashDot"/>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23"/>
          <p:cNvSpPr/>
          <p:nvPr/>
        </p:nvSpPr>
        <p:spPr>
          <a:xfrm>
            <a:off x="6471820" y="1154096"/>
            <a:ext cx="2574523" cy="1005098"/>
          </a:xfrm>
          <a:prstGeom prst="round2SameRect">
            <a:avLst>
              <a:gd fmla="val 16667" name="adj1"/>
              <a:gd fmla="val 0" name="adj2"/>
            </a:avLst>
          </a:prstGeom>
          <a:solidFill>
            <a:srgbClr val="595959"/>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It gives information about the csv file:  datatype </a:t>
            </a:r>
            <a:endParaRPr/>
          </a:p>
          <a:p>
            <a:pPr indent="0" lvl="0" marL="0" marR="0" rtl="0" algn="l">
              <a:spcBef>
                <a:spcPts val="0"/>
              </a:spcBef>
              <a:spcAft>
                <a:spcPts val="0"/>
              </a:spcAft>
              <a:buNone/>
            </a:pPr>
            <a:r>
              <a:rPr lang="en-US" sz="1600">
                <a:solidFill>
                  <a:schemeClr val="lt1"/>
                </a:solidFill>
                <a:latin typeface="Calibri"/>
                <a:ea typeface="Calibri"/>
                <a:cs typeface="Calibri"/>
                <a:sym typeface="Calibri"/>
              </a:rPr>
              <a:t>columns, headings, no. of rows.</a:t>
            </a:r>
            <a:endParaRPr/>
          </a:p>
        </p:txBody>
      </p:sp>
      <p:sp>
        <p:nvSpPr>
          <p:cNvPr id="186" name="Google Shape;186;p23"/>
          <p:cNvSpPr/>
          <p:nvPr/>
        </p:nvSpPr>
        <p:spPr>
          <a:xfrm>
            <a:off x="7034456" y="2194706"/>
            <a:ext cx="1376038" cy="692458"/>
          </a:xfrm>
          <a:prstGeom prst="round2SameRect">
            <a:avLst>
              <a:gd fmla="val 16667" name="adj1"/>
              <a:gd fmla="val 0" name="adj2"/>
            </a:avLst>
          </a:prstGeom>
          <a:solidFill>
            <a:srgbClr val="595959"/>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Display the first five row. </a:t>
            </a:r>
            <a:endParaRPr/>
          </a:p>
        </p:txBody>
      </p:sp>
      <p:sp>
        <p:nvSpPr>
          <p:cNvPr id="187" name="Google Shape;187;p23"/>
          <p:cNvSpPr/>
          <p:nvPr/>
        </p:nvSpPr>
        <p:spPr>
          <a:xfrm>
            <a:off x="6670471" y="2922804"/>
            <a:ext cx="2216076" cy="1005294"/>
          </a:xfrm>
          <a:prstGeom prst="round2SameRect">
            <a:avLst>
              <a:gd fmla="val 16667" name="adj1"/>
              <a:gd fmla="val 0" name="adj2"/>
            </a:avLst>
          </a:prstGeom>
          <a:solidFill>
            <a:srgbClr val="595959"/>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Display the count of category in usage columns</a:t>
            </a:r>
            <a:endParaRPr/>
          </a:p>
        </p:txBody>
      </p:sp>
      <p:cxnSp>
        <p:nvCxnSpPr>
          <p:cNvPr id="188" name="Google Shape;188;p23"/>
          <p:cNvCxnSpPr/>
          <p:nvPr/>
        </p:nvCxnSpPr>
        <p:spPr>
          <a:xfrm flipH="1" rot="10800000">
            <a:off x="2916314" y="1511980"/>
            <a:ext cx="3555506" cy="1524183"/>
          </a:xfrm>
          <a:prstGeom prst="straightConnector1">
            <a:avLst/>
          </a:prstGeom>
          <a:noFill/>
          <a:ln cap="flat" cmpd="sng" w="9525">
            <a:solidFill>
              <a:schemeClr val="dk1"/>
            </a:solidFill>
            <a:prstDash val="dot"/>
            <a:round/>
            <a:headEnd len="sm" w="sm" type="none"/>
            <a:tailEnd len="med" w="med" type="triangle"/>
          </a:ln>
          <a:effectLst>
            <a:outerShdw blurRad="40000" rotWithShape="0" dir="5400000" dist="20000">
              <a:srgbClr val="000000">
                <a:alpha val="37647"/>
              </a:srgbClr>
            </a:outerShdw>
          </a:effectLst>
        </p:spPr>
      </p:cxnSp>
      <p:cxnSp>
        <p:nvCxnSpPr>
          <p:cNvPr id="189" name="Google Shape;189;p23"/>
          <p:cNvCxnSpPr>
            <a:endCxn id="186" idx="2"/>
          </p:cNvCxnSpPr>
          <p:nvPr/>
        </p:nvCxnSpPr>
        <p:spPr>
          <a:xfrm flipH="1" rot="10800000">
            <a:off x="3036056" y="2540935"/>
            <a:ext cx="3998400" cy="770400"/>
          </a:xfrm>
          <a:prstGeom prst="straightConnector1">
            <a:avLst/>
          </a:prstGeom>
          <a:noFill/>
          <a:ln cap="flat" cmpd="sng" w="9525">
            <a:solidFill>
              <a:schemeClr val="dk1"/>
            </a:solidFill>
            <a:prstDash val="dot"/>
            <a:round/>
            <a:headEnd len="sm" w="sm" type="none"/>
            <a:tailEnd len="med" w="med" type="triangle"/>
          </a:ln>
          <a:effectLst>
            <a:outerShdw blurRad="40000" rotWithShape="0" dir="5400000" dist="20000">
              <a:srgbClr val="000000">
                <a:alpha val="37647"/>
              </a:srgbClr>
            </a:outerShdw>
          </a:effectLst>
        </p:spPr>
      </p:cxnSp>
      <p:cxnSp>
        <p:nvCxnSpPr>
          <p:cNvPr id="190" name="Google Shape;190;p23"/>
          <p:cNvCxnSpPr/>
          <p:nvPr/>
        </p:nvCxnSpPr>
        <p:spPr>
          <a:xfrm flipH="1" rot="10800000">
            <a:off x="4492101" y="3142695"/>
            <a:ext cx="2178370" cy="381740"/>
          </a:xfrm>
          <a:prstGeom prst="straightConnector1">
            <a:avLst/>
          </a:prstGeom>
          <a:noFill/>
          <a:ln cap="flat" cmpd="sng" w="9525">
            <a:solidFill>
              <a:schemeClr val="dk1"/>
            </a:solidFill>
            <a:prstDash val="dot"/>
            <a:round/>
            <a:headEnd len="sm" w="sm" type="none"/>
            <a:tailEnd len="med" w="med" type="triangle"/>
          </a:ln>
          <a:effectLst>
            <a:outerShdw blurRad="40000" rotWithShape="0" dir="5400000" dist="20000">
              <a:srgbClr val="000000">
                <a:alpha val="37647"/>
              </a:srgbClr>
            </a:outerShdw>
          </a:effectLst>
        </p:spPr>
      </p:cxnSp>
      <p:pic>
        <p:nvPicPr>
          <p:cNvPr descr="SRH Berlin University logo.png" id="191" name="Google Shape;191;p23"/>
          <p:cNvPicPr preferRelativeResize="0"/>
          <p:nvPr/>
        </p:nvPicPr>
        <p:blipFill rotWithShape="1">
          <a:blip r:embed="rId5">
            <a:alphaModFix/>
          </a:blip>
          <a:srcRect b="0" l="0" r="0" t="0"/>
          <a:stretch/>
        </p:blipFill>
        <p:spPr>
          <a:xfrm>
            <a:off x="27315" y="6539460"/>
            <a:ext cx="1115682" cy="3166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Arial"/>
              <a:buNone/>
            </a:pPr>
            <a:r>
              <a:rPr lang="en-US" sz="3200" u="sng">
                <a:latin typeface="Arial"/>
                <a:ea typeface="Arial"/>
                <a:cs typeface="Arial"/>
                <a:sym typeface="Arial"/>
              </a:rPr>
              <a:t>Loading the Data Set</a:t>
            </a:r>
            <a:endParaRPr sz="3200" u="sng">
              <a:latin typeface="Arial"/>
              <a:ea typeface="Arial"/>
              <a:cs typeface="Arial"/>
              <a:sym typeface="Arial"/>
            </a:endParaRPr>
          </a:p>
        </p:txBody>
      </p:sp>
      <p:pic>
        <p:nvPicPr>
          <p:cNvPr id="197" name="Google Shape;197;p24"/>
          <p:cNvPicPr preferRelativeResize="0"/>
          <p:nvPr>
            <p:ph idx="1" type="body"/>
          </p:nvPr>
        </p:nvPicPr>
        <p:blipFill rotWithShape="1">
          <a:blip r:embed="rId3">
            <a:alphaModFix/>
          </a:blip>
          <a:srcRect b="0" l="0" r="0" t="0"/>
          <a:stretch/>
        </p:blipFill>
        <p:spPr>
          <a:xfrm>
            <a:off x="532660" y="1252518"/>
            <a:ext cx="8007658" cy="5210425"/>
          </a:xfrm>
          <a:prstGeom prst="rect">
            <a:avLst/>
          </a:prstGeom>
          <a:noFill/>
          <a:ln>
            <a:noFill/>
          </a:ln>
        </p:spPr>
      </p:pic>
      <p:pic>
        <p:nvPicPr>
          <p:cNvPr descr="SRH Berlin University logo.png" id="198" name="Google Shape;198;p24"/>
          <p:cNvPicPr preferRelativeResize="0"/>
          <p:nvPr/>
        </p:nvPicPr>
        <p:blipFill rotWithShape="1">
          <a:blip r:embed="rId4">
            <a:alphaModFix/>
          </a:blip>
          <a:srcRect b="0" l="0" r="0" t="0"/>
          <a:stretch/>
        </p:blipFill>
        <p:spPr>
          <a:xfrm>
            <a:off x="27315" y="6530582"/>
            <a:ext cx="1115682" cy="3166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Arial"/>
              <a:buNone/>
            </a:pPr>
            <a:r>
              <a:rPr lang="en-US" sz="3200" u="sng">
                <a:latin typeface="Arial"/>
                <a:ea typeface="Arial"/>
                <a:cs typeface="Arial"/>
                <a:sym typeface="Arial"/>
              </a:rPr>
              <a:t>Converting the Dataset into NumPy array</a:t>
            </a:r>
            <a:endParaRPr sz="3200" u="sng">
              <a:latin typeface="Arial"/>
              <a:ea typeface="Arial"/>
              <a:cs typeface="Arial"/>
              <a:sym typeface="Arial"/>
            </a:endParaRPr>
          </a:p>
        </p:txBody>
      </p:sp>
      <p:pic>
        <p:nvPicPr>
          <p:cNvPr descr="SRH Berlin University logo.png" id="204" name="Google Shape;204;p25"/>
          <p:cNvPicPr preferRelativeResize="0"/>
          <p:nvPr/>
        </p:nvPicPr>
        <p:blipFill rotWithShape="1">
          <a:blip r:embed="rId3">
            <a:alphaModFix/>
          </a:blip>
          <a:srcRect b="0" l="0" r="0" t="0"/>
          <a:stretch/>
        </p:blipFill>
        <p:spPr>
          <a:xfrm>
            <a:off x="27315" y="6530582"/>
            <a:ext cx="1115682" cy="316613"/>
          </a:xfrm>
          <a:prstGeom prst="rect">
            <a:avLst/>
          </a:prstGeom>
          <a:noFill/>
          <a:ln>
            <a:noFill/>
          </a:ln>
        </p:spPr>
      </p:pic>
      <p:pic>
        <p:nvPicPr>
          <p:cNvPr id="205" name="Google Shape;205;p25"/>
          <p:cNvPicPr preferRelativeResize="0"/>
          <p:nvPr>
            <p:ph idx="1" type="body"/>
          </p:nvPr>
        </p:nvPicPr>
        <p:blipFill rotWithShape="1">
          <a:blip r:embed="rId4">
            <a:alphaModFix/>
          </a:blip>
          <a:srcRect b="0" l="0" r="0" t="0"/>
          <a:stretch/>
        </p:blipFill>
        <p:spPr>
          <a:xfrm>
            <a:off x="457200" y="1083076"/>
            <a:ext cx="8229600" cy="5291091"/>
          </a:xfrm>
          <a:prstGeom prst="rect">
            <a:avLst/>
          </a:prstGeom>
          <a:noFill/>
          <a:ln>
            <a:noFill/>
          </a:ln>
        </p:spPr>
      </p:pic>
      <p:sp>
        <p:nvSpPr>
          <p:cNvPr id="206" name="Google Shape;206;p25"/>
          <p:cNvSpPr/>
          <p:nvPr/>
        </p:nvSpPr>
        <p:spPr>
          <a:xfrm>
            <a:off x="5539666" y="5830937"/>
            <a:ext cx="2183907" cy="621437"/>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Result of print statement</a:t>
            </a:r>
            <a:endParaRPr sz="1800">
              <a:solidFill>
                <a:schemeClr val="lt1"/>
              </a:solidFill>
              <a:latin typeface="Calibri"/>
              <a:ea typeface="Calibri"/>
              <a:cs typeface="Calibri"/>
              <a:sym typeface="Calibri"/>
            </a:endParaRPr>
          </a:p>
        </p:txBody>
      </p:sp>
      <p:cxnSp>
        <p:nvCxnSpPr>
          <p:cNvPr id="207" name="Google Shape;207;p25"/>
          <p:cNvCxnSpPr/>
          <p:nvPr/>
        </p:nvCxnSpPr>
        <p:spPr>
          <a:xfrm rot="10800000">
            <a:off x="4394448" y="5051394"/>
            <a:ext cx="1260628" cy="779543"/>
          </a:xfrm>
          <a:prstGeom prst="straightConnector1">
            <a:avLst/>
          </a:prstGeom>
          <a:noFill/>
          <a:ln cap="flat" cmpd="sng" w="9525">
            <a:solidFill>
              <a:schemeClr val="dk1"/>
            </a:solidFill>
            <a:prstDash val="dot"/>
            <a:round/>
            <a:headEnd len="sm" w="sm" type="none"/>
            <a:tailEnd len="med" w="med" type="triangle"/>
          </a:ln>
          <a:effectLst>
            <a:outerShdw blurRad="40000" rotWithShape="0" dir="5400000" dist="20000">
              <a:srgbClr val="000000">
                <a:alpha val="37647"/>
              </a:srgbClr>
            </a:outerShdw>
          </a:effectLst>
        </p:spPr>
      </p:cxnSp>
      <p:cxnSp>
        <p:nvCxnSpPr>
          <p:cNvPr id="208" name="Google Shape;208;p25"/>
          <p:cNvCxnSpPr>
            <a:stCxn id="206" idx="1"/>
          </p:cNvCxnSpPr>
          <p:nvPr/>
        </p:nvCxnSpPr>
        <p:spPr>
          <a:xfrm rot="10800000">
            <a:off x="2849866" y="6141656"/>
            <a:ext cx="2689800" cy="0"/>
          </a:xfrm>
          <a:prstGeom prst="straightConnector1">
            <a:avLst/>
          </a:prstGeom>
          <a:noFill/>
          <a:ln cap="flat" cmpd="sng" w="9525">
            <a:solidFill>
              <a:schemeClr val="dk1"/>
            </a:solidFill>
            <a:prstDash val="dot"/>
            <a:round/>
            <a:headEnd len="sm" w="sm" type="none"/>
            <a:tailEnd len="med" w="med" type="triangle"/>
          </a:ln>
          <a:effectLst>
            <a:outerShdw blurRad="40000" rotWithShape="0" dir="5400000" dist="20000">
              <a:srgbClr val="000000">
                <a:alpha val="37647"/>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427110" y="378996"/>
            <a:ext cx="8405190" cy="109469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800"/>
              <a:buFont typeface="Arial"/>
              <a:buNone/>
            </a:pPr>
            <a:r>
              <a:rPr lang="en-US" sz="3200" u="sng">
                <a:latin typeface="Arial"/>
                <a:ea typeface="Arial"/>
                <a:cs typeface="Arial"/>
                <a:sym typeface="Arial"/>
              </a:rPr>
              <a:t>Implementation of Pre-trained Model from </a:t>
            </a:r>
            <a:br>
              <a:rPr lang="en-US" sz="3200" u="sng">
                <a:latin typeface="Arial"/>
                <a:ea typeface="Arial"/>
                <a:cs typeface="Arial"/>
                <a:sym typeface="Arial"/>
              </a:rPr>
            </a:br>
            <a:r>
              <a:rPr lang="en-US" sz="3200" u="sng">
                <a:latin typeface="Arial"/>
                <a:ea typeface="Arial"/>
                <a:cs typeface="Arial"/>
                <a:sym typeface="Arial"/>
              </a:rPr>
              <a:t>keras/applications</a:t>
            </a:r>
            <a:endParaRPr sz="3200" u="sng">
              <a:latin typeface="Arial"/>
              <a:ea typeface="Arial"/>
              <a:cs typeface="Arial"/>
              <a:sym typeface="Arial"/>
            </a:endParaRPr>
          </a:p>
        </p:txBody>
      </p:sp>
      <p:sp>
        <p:nvSpPr>
          <p:cNvPr id="214" name="Google Shape;214;p26"/>
          <p:cNvSpPr txBox="1"/>
          <p:nvPr>
            <p:ph idx="1" type="body"/>
          </p:nvPr>
        </p:nvSpPr>
        <p:spPr>
          <a:xfrm>
            <a:off x="311700" y="1369348"/>
            <a:ext cx="8520600" cy="52526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US" sz="1600"/>
              <a:t>The model we are using here is  “DenseNet121”, it a model trained on a data set of coloured images.</a:t>
            </a:r>
            <a:endParaRPr/>
          </a:p>
          <a:p>
            <a:pPr indent="0" lvl="0" marL="0" rtl="0" algn="l">
              <a:spcBef>
                <a:spcPts val="0"/>
              </a:spcBef>
              <a:spcAft>
                <a:spcPts val="0"/>
              </a:spcAft>
              <a:buClr>
                <a:schemeClr val="dk1"/>
              </a:buClr>
              <a:buSzPts val="1100"/>
              <a:buNone/>
            </a:pPr>
            <a:br>
              <a:rPr lang="en-US" sz="1500"/>
            </a:br>
            <a:r>
              <a:rPr lang="en-US" sz="1500"/>
              <a:t>keras.applications.densenet.DenseNet121(</a:t>
            </a:r>
            <a:r>
              <a:rPr b="1" lang="en-US" sz="1500"/>
              <a:t>include_top</a:t>
            </a:r>
            <a:r>
              <a:rPr lang="en-US" sz="1500"/>
              <a:t>=True, </a:t>
            </a:r>
            <a:r>
              <a:rPr b="1" lang="en-US" sz="1500"/>
              <a:t>weights</a:t>
            </a:r>
            <a:r>
              <a:rPr lang="en-US" sz="1500"/>
              <a:t>=‘imagenet’, </a:t>
            </a:r>
            <a:r>
              <a:rPr b="1" lang="en-US" sz="1500"/>
              <a:t>input_tensor</a:t>
            </a:r>
            <a:r>
              <a:rPr lang="en-US" sz="1500"/>
              <a:t>=None, </a:t>
            </a:r>
            <a:r>
              <a:rPr b="1" lang="en-US" sz="1500"/>
              <a:t>input_shape</a:t>
            </a:r>
            <a:r>
              <a:rPr lang="en-US" sz="1500"/>
              <a:t>=None, </a:t>
            </a:r>
            <a:r>
              <a:rPr b="1" lang="en-US" sz="1500"/>
              <a:t>pooling</a:t>
            </a:r>
            <a:r>
              <a:rPr lang="en-US" sz="1500"/>
              <a:t>=None, </a:t>
            </a:r>
            <a:r>
              <a:rPr b="1" lang="en-US" sz="1500"/>
              <a:t>classes</a:t>
            </a:r>
            <a:r>
              <a:rPr lang="en-US" sz="1500"/>
              <a:t>=1000)</a:t>
            </a:r>
            <a:br>
              <a:rPr lang="en-US" sz="1500"/>
            </a:br>
            <a:endParaRPr sz="1500"/>
          </a:p>
          <a:p>
            <a:pPr indent="-285750" lvl="0" marL="285750" rtl="0" algn="l">
              <a:spcBef>
                <a:spcPts val="0"/>
              </a:spcBef>
              <a:spcAft>
                <a:spcPts val="0"/>
              </a:spcAft>
              <a:buClr>
                <a:schemeClr val="dk1"/>
              </a:buClr>
              <a:buSzPts val="1100"/>
              <a:buFont typeface="Noto Sans Symbols"/>
              <a:buChar char="⮚"/>
            </a:pPr>
            <a:r>
              <a:rPr b="1" lang="en-US" sz="1600"/>
              <a:t>include_top</a:t>
            </a:r>
            <a:r>
              <a:rPr lang="en-US" sz="1600"/>
              <a:t>: whether to include the fully-connected layer at the top of the network.</a:t>
            </a:r>
            <a:endParaRPr/>
          </a:p>
          <a:p>
            <a:pPr indent="-285750" lvl="0" marL="285750" rtl="0" algn="l">
              <a:spcBef>
                <a:spcPts val="0"/>
              </a:spcBef>
              <a:spcAft>
                <a:spcPts val="0"/>
              </a:spcAft>
              <a:buClr>
                <a:schemeClr val="dk1"/>
              </a:buClr>
              <a:buSzPts val="1100"/>
              <a:buFont typeface="Noto Sans Symbols"/>
              <a:buChar char="⮚"/>
            </a:pPr>
            <a:r>
              <a:rPr b="1" lang="en-US" sz="1600"/>
              <a:t>weights</a:t>
            </a:r>
            <a:r>
              <a:rPr lang="en-US" sz="1600"/>
              <a:t>: one of None (random initialization), ‘imagenet’ (pre-training on ImageNet), or the path to the weights file to be loaded.</a:t>
            </a:r>
            <a:endParaRPr/>
          </a:p>
          <a:p>
            <a:pPr indent="-285750" lvl="0" marL="285750" rtl="0" algn="l">
              <a:spcBef>
                <a:spcPts val="0"/>
              </a:spcBef>
              <a:spcAft>
                <a:spcPts val="0"/>
              </a:spcAft>
              <a:buClr>
                <a:schemeClr val="dk1"/>
              </a:buClr>
              <a:buSzPts val="1100"/>
              <a:buFont typeface="Noto Sans Symbols"/>
              <a:buChar char="⮚"/>
            </a:pPr>
            <a:r>
              <a:rPr b="1" lang="en-US" sz="1600"/>
              <a:t>input_tensor</a:t>
            </a:r>
            <a:r>
              <a:rPr lang="en-US" sz="1600"/>
              <a:t>: optional Keras tensor (i.e. output of layers.Input()) to use as image input for the model.</a:t>
            </a:r>
            <a:endParaRPr/>
          </a:p>
          <a:p>
            <a:pPr indent="-285750" lvl="0" marL="285750" rtl="0" algn="l">
              <a:spcBef>
                <a:spcPts val="0"/>
              </a:spcBef>
              <a:spcAft>
                <a:spcPts val="0"/>
              </a:spcAft>
              <a:buClr>
                <a:schemeClr val="dk1"/>
              </a:buClr>
              <a:buSzPts val="1100"/>
              <a:buFont typeface="Noto Sans Symbols"/>
              <a:buChar char="⮚"/>
            </a:pPr>
            <a:r>
              <a:rPr b="1" lang="en-US" sz="1600"/>
              <a:t>pooling</a:t>
            </a:r>
            <a:r>
              <a:rPr lang="en-US" sz="1600"/>
              <a:t>: Optional pooling mode for feature extraction when include_top is False. </a:t>
            </a:r>
            <a:endParaRPr sz="1400"/>
          </a:p>
          <a:p>
            <a:pPr indent="-285750" lvl="1" marL="742950" rtl="0" algn="l">
              <a:spcBef>
                <a:spcPts val="1600"/>
              </a:spcBef>
              <a:spcAft>
                <a:spcPts val="0"/>
              </a:spcAft>
              <a:buClr>
                <a:schemeClr val="dk1"/>
              </a:buClr>
              <a:buSzPts val="1100"/>
              <a:buFont typeface="Noto Sans Symbols"/>
              <a:buChar char="▪"/>
            </a:pPr>
            <a:r>
              <a:rPr b="1" lang="en-US" sz="1400"/>
              <a:t>none</a:t>
            </a:r>
            <a:r>
              <a:rPr lang="en-US" sz="1400"/>
              <a:t> : that the output of the model will be the 4D tensor output of the last convolutional block.</a:t>
            </a:r>
            <a:endParaRPr/>
          </a:p>
          <a:p>
            <a:pPr indent="-285750" lvl="1" marL="742950" rtl="0" algn="l">
              <a:spcBef>
                <a:spcPts val="1600"/>
              </a:spcBef>
              <a:spcAft>
                <a:spcPts val="0"/>
              </a:spcAft>
              <a:buClr>
                <a:schemeClr val="dk1"/>
              </a:buClr>
              <a:buSzPts val="1100"/>
              <a:buFont typeface="Noto Sans Symbols"/>
              <a:buChar char="▪"/>
            </a:pPr>
            <a:r>
              <a:rPr b="1" lang="en-US" sz="1400"/>
              <a:t>avg</a:t>
            </a:r>
            <a:r>
              <a:rPr lang="en-US" sz="1400"/>
              <a:t> : that global average pooling will be applied to the output of the last convolutional block, and thus the output of the model will be a 2D tensor.</a:t>
            </a:r>
            <a:endParaRPr/>
          </a:p>
          <a:p>
            <a:pPr indent="-285750" lvl="1" marL="742950" rtl="0" algn="l">
              <a:spcBef>
                <a:spcPts val="1600"/>
              </a:spcBef>
              <a:spcAft>
                <a:spcPts val="0"/>
              </a:spcAft>
              <a:buClr>
                <a:schemeClr val="dk1"/>
              </a:buClr>
              <a:buSzPts val="1100"/>
              <a:buFont typeface="Noto Sans Symbols"/>
              <a:buChar char="▪"/>
            </a:pPr>
            <a:r>
              <a:rPr b="1" lang="en-US" sz="1400"/>
              <a:t>max</a:t>
            </a:r>
            <a:r>
              <a:rPr lang="en-US" sz="1400"/>
              <a:t> : that global max pooling will be applied.</a:t>
            </a:r>
            <a:endParaRPr sz="1400"/>
          </a:p>
          <a:p>
            <a:pPr indent="-285750" lvl="0" marL="285750" rtl="0" algn="l">
              <a:spcBef>
                <a:spcPts val="0"/>
              </a:spcBef>
              <a:spcAft>
                <a:spcPts val="0"/>
              </a:spcAft>
              <a:buClr>
                <a:schemeClr val="dk1"/>
              </a:buClr>
              <a:buSzPts val="1100"/>
              <a:buFont typeface="Noto Sans Symbols"/>
              <a:buChar char="⮚"/>
            </a:pPr>
            <a:r>
              <a:rPr b="1" lang="en-US" sz="1600"/>
              <a:t>classes:</a:t>
            </a:r>
            <a:r>
              <a:rPr lang="en-US" sz="1600"/>
              <a:t> optional number of classes to classify images into, only to be specified if include_top is True, and if no weights argument is specified.</a:t>
            </a:r>
            <a:endParaRPr/>
          </a:p>
          <a:p>
            <a:pPr indent="0" lvl="0" marL="0" rtl="0" algn="l">
              <a:spcBef>
                <a:spcPts val="0"/>
              </a:spcBef>
              <a:spcAft>
                <a:spcPts val="1600"/>
              </a:spcAft>
              <a:buClr>
                <a:schemeClr val="dk1"/>
              </a:buClr>
              <a:buSzPts val="1800"/>
              <a:buNone/>
            </a:pPr>
            <a:r>
              <a:t/>
            </a:r>
            <a:endParaRPr sz="1600"/>
          </a:p>
        </p:txBody>
      </p:sp>
      <p:pic>
        <p:nvPicPr>
          <p:cNvPr descr="SRH Berlin University logo.png" id="215" name="Google Shape;215;p26"/>
          <p:cNvPicPr preferRelativeResize="0"/>
          <p:nvPr/>
        </p:nvPicPr>
        <p:blipFill rotWithShape="1">
          <a:blip r:embed="rId3">
            <a:alphaModFix/>
          </a:blip>
          <a:srcRect b="0" l="0" r="0" t="0"/>
          <a:stretch/>
        </p:blipFill>
        <p:spPr>
          <a:xfrm>
            <a:off x="38819" y="6533259"/>
            <a:ext cx="836761" cy="2378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Arial"/>
              <a:buNone/>
            </a:pPr>
            <a:r>
              <a:rPr lang="en-US" sz="3200" u="sng">
                <a:latin typeface="Arial"/>
                <a:ea typeface="Arial"/>
                <a:cs typeface="Arial"/>
                <a:sym typeface="Arial"/>
              </a:rPr>
              <a:t>Pre-trained Model- DenseNet121</a:t>
            </a:r>
            <a:endParaRPr sz="3200"/>
          </a:p>
        </p:txBody>
      </p:sp>
      <p:cxnSp>
        <p:nvCxnSpPr>
          <p:cNvPr id="221" name="Google Shape;221;p27"/>
          <p:cNvCxnSpPr/>
          <p:nvPr/>
        </p:nvCxnSpPr>
        <p:spPr>
          <a:xfrm rot="10800000">
            <a:off x="4421080" y="3607122"/>
            <a:ext cx="958788" cy="1248964"/>
          </a:xfrm>
          <a:prstGeom prst="straightConnector1">
            <a:avLst/>
          </a:prstGeom>
          <a:noFill/>
          <a:ln cap="flat" cmpd="sng" w="25400">
            <a:solidFill>
              <a:schemeClr val="dk1"/>
            </a:solidFill>
            <a:prstDash val="dot"/>
            <a:round/>
            <a:headEnd len="sm" w="sm" type="none"/>
            <a:tailEnd len="med" w="med" type="triangle"/>
          </a:ln>
          <a:effectLst>
            <a:outerShdw blurRad="40000" rotWithShape="0" dir="5400000" dist="20000">
              <a:srgbClr val="000000">
                <a:alpha val="37647"/>
              </a:srgbClr>
            </a:outerShdw>
          </a:effectLst>
        </p:spPr>
      </p:cxnSp>
      <p:pic>
        <p:nvPicPr>
          <p:cNvPr id="222" name="Google Shape;222;p27"/>
          <p:cNvPicPr preferRelativeResize="0"/>
          <p:nvPr>
            <p:ph idx="1" type="body"/>
          </p:nvPr>
        </p:nvPicPr>
        <p:blipFill rotWithShape="1">
          <a:blip r:embed="rId3">
            <a:alphaModFix/>
          </a:blip>
          <a:srcRect b="0" l="0" r="0" t="0"/>
          <a:stretch/>
        </p:blipFill>
        <p:spPr>
          <a:xfrm>
            <a:off x="674969" y="1417638"/>
            <a:ext cx="7665848" cy="4974284"/>
          </a:xfrm>
          <a:prstGeom prst="rect">
            <a:avLst/>
          </a:prstGeom>
          <a:noFill/>
          <a:ln>
            <a:noFill/>
          </a:ln>
        </p:spPr>
      </p:pic>
      <p:pic>
        <p:nvPicPr>
          <p:cNvPr descr="SRH Berlin University logo.png" id="223" name="Google Shape;223;p27"/>
          <p:cNvPicPr preferRelativeResize="0"/>
          <p:nvPr/>
        </p:nvPicPr>
        <p:blipFill rotWithShape="1">
          <a:blip r:embed="rId4">
            <a:alphaModFix/>
          </a:blip>
          <a:srcRect b="0" l="0" r="0" t="0"/>
          <a:stretch/>
        </p:blipFill>
        <p:spPr>
          <a:xfrm>
            <a:off x="38819" y="6533259"/>
            <a:ext cx="836761" cy="237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Arial"/>
              <a:buNone/>
            </a:pPr>
            <a:r>
              <a:rPr lang="en-US" sz="3200" u="sng">
                <a:latin typeface="Arial"/>
                <a:ea typeface="Arial"/>
                <a:cs typeface="Arial"/>
                <a:sym typeface="Arial"/>
              </a:rPr>
              <a:t>Model Summary of DenseNet121</a:t>
            </a:r>
            <a:endParaRPr sz="3200" u="sng">
              <a:latin typeface="Arial"/>
              <a:ea typeface="Arial"/>
              <a:cs typeface="Arial"/>
              <a:sym typeface="Arial"/>
            </a:endParaRPr>
          </a:p>
        </p:txBody>
      </p:sp>
      <p:pic>
        <p:nvPicPr>
          <p:cNvPr id="229" name="Google Shape;229;p28"/>
          <p:cNvPicPr preferRelativeResize="0"/>
          <p:nvPr>
            <p:ph idx="1" type="body"/>
          </p:nvPr>
        </p:nvPicPr>
        <p:blipFill rotWithShape="1">
          <a:blip r:embed="rId3">
            <a:alphaModFix/>
          </a:blip>
          <a:srcRect b="0" l="0" r="0" t="0"/>
          <a:stretch/>
        </p:blipFill>
        <p:spPr>
          <a:xfrm>
            <a:off x="675233" y="1440498"/>
            <a:ext cx="7802443" cy="4885508"/>
          </a:xfrm>
          <a:prstGeom prst="rect">
            <a:avLst/>
          </a:prstGeom>
          <a:noFill/>
          <a:ln>
            <a:noFill/>
          </a:ln>
        </p:spPr>
      </p:pic>
      <p:sp>
        <p:nvSpPr>
          <p:cNvPr id="230" name="Google Shape;230;p28"/>
          <p:cNvSpPr/>
          <p:nvPr/>
        </p:nvSpPr>
        <p:spPr>
          <a:xfrm>
            <a:off x="3728621" y="5601810"/>
            <a:ext cx="4749055" cy="701336"/>
          </a:xfrm>
          <a:prstGeom prst="roundRect">
            <a:avLst>
              <a:gd fmla="val 16667" name="adj"/>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rPr>
              <a:t>Non-trainable params:</a:t>
            </a:r>
            <a:r>
              <a:rPr lang="en-US" sz="1400">
                <a:solidFill>
                  <a:schemeClr val="dk1"/>
                </a:solidFill>
                <a:latin typeface="Calibri"/>
                <a:ea typeface="Calibri"/>
                <a:cs typeface="Calibri"/>
                <a:sym typeface="Calibri"/>
              </a:rPr>
              <a:t> The parameter which don’t get optimized while training.  </a:t>
            </a:r>
            <a:endParaRPr sz="1400">
              <a:solidFill>
                <a:schemeClr val="dk1"/>
              </a:solidFill>
              <a:latin typeface="Calibri"/>
              <a:ea typeface="Calibri"/>
              <a:cs typeface="Calibri"/>
              <a:sym typeface="Calibri"/>
            </a:endParaRPr>
          </a:p>
        </p:txBody>
      </p:sp>
      <p:cxnSp>
        <p:nvCxnSpPr>
          <p:cNvPr id="231" name="Google Shape;231;p28"/>
          <p:cNvCxnSpPr>
            <a:stCxn id="230" idx="1"/>
          </p:cNvCxnSpPr>
          <p:nvPr/>
        </p:nvCxnSpPr>
        <p:spPr>
          <a:xfrm flipH="1">
            <a:off x="2613521" y="5952478"/>
            <a:ext cx="1115100" cy="97800"/>
          </a:xfrm>
          <a:prstGeom prst="straightConnector1">
            <a:avLst/>
          </a:prstGeom>
          <a:noFill/>
          <a:ln cap="flat" cmpd="sng" w="127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sp>
        <p:nvSpPr>
          <p:cNvPr id="232" name="Google Shape;232;p28"/>
          <p:cNvSpPr/>
          <p:nvPr/>
        </p:nvSpPr>
        <p:spPr>
          <a:xfrm>
            <a:off x="1127760" y="2438400"/>
            <a:ext cx="7051040" cy="2062480"/>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We have not used DenseNet121, </a:t>
            </a:r>
            <a:br>
              <a:rPr lang="en-US" sz="1800">
                <a:solidFill>
                  <a:schemeClr val="lt1"/>
                </a:solidFill>
                <a:latin typeface="Calibri"/>
                <a:ea typeface="Calibri"/>
                <a:cs typeface="Calibri"/>
                <a:sym typeface="Calibri"/>
              </a:rPr>
            </a:br>
            <a:r>
              <a:rPr lang="en-US" sz="1800">
                <a:solidFill>
                  <a:schemeClr val="lt1"/>
                </a:solidFill>
                <a:latin typeface="Calibri"/>
                <a:ea typeface="Calibri"/>
                <a:cs typeface="Calibri"/>
                <a:sym typeface="Calibri"/>
              </a:rPr>
              <a:t>- it requires a lot of processing , which is not enquired for our dataset.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The total trainable/nontrainable parameter count is way to high for our dataset.</a:t>
            </a:r>
            <a:endParaRPr sz="1800">
              <a:solidFill>
                <a:schemeClr val="lt1"/>
              </a:solidFill>
              <a:latin typeface="Calibri"/>
              <a:ea typeface="Calibri"/>
              <a:cs typeface="Calibri"/>
              <a:sym typeface="Calibri"/>
            </a:endParaRPr>
          </a:p>
        </p:txBody>
      </p:sp>
      <p:pic>
        <p:nvPicPr>
          <p:cNvPr descr="SRH Berlin University logo.png" id="233" name="Google Shape;233;p28"/>
          <p:cNvPicPr preferRelativeResize="0"/>
          <p:nvPr/>
        </p:nvPicPr>
        <p:blipFill rotWithShape="1">
          <a:blip r:embed="rId4">
            <a:alphaModFix/>
          </a:blip>
          <a:srcRect b="0" l="0" r="0" t="0"/>
          <a:stretch/>
        </p:blipFill>
        <p:spPr>
          <a:xfrm>
            <a:off x="38819" y="6533259"/>
            <a:ext cx="836761" cy="2378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9"/>
          <p:cNvSpPr txBox="1"/>
          <p:nvPr>
            <p:ph type="title"/>
          </p:nvPr>
        </p:nvSpPr>
        <p:spPr>
          <a:xfrm>
            <a:off x="311700" y="487680"/>
            <a:ext cx="8520600" cy="96808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800"/>
              <a:buFont typeface="Arial"/>
              <a:buNone/>
            </a:pPr>
            <a:r>
              <a:rPr lang="en-US" sz="3200" u="sng">
                <a:latin typeface="Arial"/>
                <a:ea typeface="Arial"/>
                <a:cs typeface="Arial"/>
                <a:sym typeface="Arial"/>
              </a:rPr>
              <a:t>Data augmentation with keras</a:t>
            </a:r>
            <a:endParaRPr sz="3200" u="sng">
              <a:latin typeface="Arial"/>
              <a:ea typeface="Arial"/>
              <a:cs typeface="Arial"/>
              <a:sym typeface="Arial"/>
            </a:endParaRPr>
          </a:p>
        </p:txBody>
      </p:sp>
      <p:sp>
        <p:nvSpPr>
          <p:cNvPr id="239" name="Google Shape;239;p29"/>
          <p:cNvSpPr txBox="1"/>
          <p:nvPr>
            <p:ph idx="1" type="body"/>
          </p:nvPr>
        </p:nvSpPr>
        <p:spPr>
          <a:xfrm>
            <a:off x="311700" y="1242406"/>
            <a:ext cx="8520600" cy="397035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1D1C1D"/>
              </a:buClr>
              <a:buSzPts val="1800"/>
              <a:buNone/>
            </a:pPr>
            <a:r>
              <a:rPr b="1" lang="en-US" sz="1600">
                <a:solidFill>
                  <a:srgbClr val="1D1C1D"/>
                </a:solidFill>
                <a:highlight>
                  <a:srgbClr val="FFFFFF"/>
                </a:highlight>
              </a:rPr>
              <a:t>Data augmentation </a:t>
            </a:r>
            <a:r>
              <a:rPr lang="en-US" sz="1600">
                <a:solidFill>
                  <a:srgbClr val="1D1C1D"/>
                </a:solidFill>
                <a:highlight>
                  <a:srgbClr val="FFFFFF"/>
                </a:highlight>
              </a:rPr>
              <a:t>is very useful when the dataset used for training the model is comparitevly small. It significantly increase the diversity of </a:t>
            </a:r>
            <a:r>
              <a:rPr b="1" lang="en-US" sz="1600">
                <a:solidFill>
                  <a:srgbClr val="1D1C1D"/>
                </a:solidFill>
                <a:highlight>
                  <a:srgbClr val="FFFFFF"/>
                </a:highlight>
              </a:rPr>
              <a:t>data</a:t>
            </a:r>
            <a:r>
              <a:rPr lang="en-US" sz="1600">
                <a:solidFill>
                  <a:srgbClr val="1D1C1D"/>
                </a:solidFill>
                <a:highlight>
                  <a:srgbClr val="FFFFFF"/>
                </a:highlight>
              </a:rPr>
              <a:t> available for training models, by techniques such as cropping, padding, and horizontal flipping are commonly used to train large neural networks. </a:t>
            </a:r>
            <a:br>
              <a:rPr lang="en-US" sz="1600">
                <a:solidFill>
                  <a:srgbClr val="1D1C1D"/>
                </a:solidFill>
                <a:highlight>
                  <a:srgbClr val="FFFFFF"/>
                </a:highlight>
              </a:rPr>
            </a:br>
            <a:br>
              <a:rPr lang="en-US" sz="1600">
                <a:solidFill>
                  <a:srgbClr val="1D1C1D"/>
                </a:solidFill>
                <a:highlight>
                  <a:srgbClr val="FFFFFF"/>
                </a:highlight>
              </a:rPr>
            </a:br>
            <a:r>
              <a:rPr lang="en-US" sz="1600">
                <a:solidFill>
                  <a:srgbClr val="1D1C1D"/>
                </a:solidFill>
                <a:highlight>
                  <a:srgbClr val="FFFFFF"/>
                </a:highlight>
              </a:rPr>
              <a:t>In Keras this can be done via the </a:t>
            </a:r>
            <a:r>
              <a:rPr lang="en-US" sz="1600">
                <a:solidFill>
                  <a:srgbClr val="E01E5A"/>
                </a:solidFill>
                <a:highlight>
                  <a:srgbClr val="FFFFFF"/>
                </a:highlight>
              </a:rPr>
              <a:t>keras.preprocessing.image.ImageDataGenerator</a:t>
            </a:r>
            <a:r>
              <a:rPr lang="en-US" sz="1600">
                <a:solidFill>
                  <a:srgbClr val="1D1C1D"/>
                </a:solidFill>
                <a:highlight>
                  <a:srgbClr val="FFFFFF"/>
                </a:highlight>
              </a:rPr>
              <a:t> class. </a:t>
            </a:r>
            <a:br>
              <a:rPr lang="en-US" sz="1600">
                <a:solidFill>
                  <a:srgbClr val="1D1C1D"/>
                </a:solidFill>
                <a:highlight>
                  <a:srgbClr val="FFFFFF"/>
                </a:highlight>
              </a:rPr>
            </a:br>
            <a:r>
              <a:rPr lang="en-US" sz="1600">
                <a:solidFill>
                  <a:srgbClr val="1D1C1D"/>
                </a:solidFill>
                <a:highlight>
                  <a:srgbClr val="FFFFFF"/>
                </a:highlight>
              </a:rPr>
              <a:t>This class allows you to:  configure random transformations and normalization operations to be done on your image data during training instantiate generators of augmented image batches (and their labels) via </a:t>
            </a:r>
            <a:r>
              <a:rPr lang="en-US" sz="1600">
                <a:solidFill>
                  <a:srgbClr val="E01E5A"/>
                </a:solidFill>
                <a:highlight>
                  <a:srgbClr val="FFFFFF"/>
                </a:highlight>
              </a:rPr>
              <a:t>.flow(data, labels)</a:t>
            </a:r>
            <a:r>
              <a:rPr lang="en-US" sz="1600">
                <a:solidFill>
                  <a:srgbClr val="1D1C1D"/>
                </a:solidFill>
                <a:highlight>
                  <a:srgbClr val="FFFFFF"/>
                </a:highlight>
              </a:rPr>
              <a:t> or </a:t>
            </a:r>
            <a:r>
              <a:rPr lang="en-US" sz="1600">
                <a:solidFill>
                  <a:srgbClr val="E01E5A"/>
                </a:solidFill>
                <a:highlight>
                  <a:srgbClr val="FFFFFF"/>
                </a:highlight>
              </a:rPr>
              <a:t>.flow_from_directory(directory)</a:t>
            </a:r>
            <a:r>
              <a:rPr lang="en-US" sz="1600">
                <a:solidFill>
                  <a:srgbClr val="1D1C1D"/>
                </a:solidFill>
                <a:highlight>
                  <a:srgbClr val="FFFFFF"/>
                </a:highlight>
              </a:rPr>
              <a:t>.</a:t>
            </a:r>
            <a:br>
              <a:rPr lang="en-US" sz="1600">
                <a:solidFill>
                  <a:srgbClr val="1D1C1D"/>
                </a:solidFill>
                <a:highlight>
                  <a:srgbClr val="FFFFFF"/>
                </a:highlight>
              </a:rPr>
            </a:br>
            <a:br>
              <a:rPr lang="en-US" sz="1600">
                <a:solidFill>
                  <a:srgbClr val="1D1C1D"/>
                </a:solidFill>
                <a:highlight>
                  <a:srgbClr val="FFFFFF"/>
                </a:highlight>
              </a:rPr>
            </a:br>
            <a:r>
              <a:rPr lang="en-US" sz="1600">
                <a:solidFill>
                  <a:srgbClr val="1D1C1D"/>
                </a:solidFill>
                <a:highlight>
                  <a:srgbClr val="FFFFFF"/>
                </a:highlight>
              </a:rPr>
              <a:t>These generators can then be used with the Keras model methods that accept data generators as inputs, </a:t>
            </a:r>
            <a:r>
              <a:rPr lang="en-US" sz="1600">
                <a:solidFill>
                  <a:srgbClr val="E01E5A"/>
                </a:solidFill>
                <a:highlight>
                  <a:srgbClr val="FFFFFF"/>
                </a:highlight>
              </a:rPr>
              <a:t>fit_generator</a:t>
            </a:r>
            <a:r>
              <a:rPr lang="en-US" sz="1600">
                <a:solidFill>
                  <a:srgbClr val="1D1C1D"/>
                </a:solidFill>
                <a:highlight>
                  <a:srgbClr val="FFFFFF"/>
                </a:highlight>
              </a:rPr>
              <a:t>, </a:t>
            </a:r>
            <a:r>
              <a:rPr lang="en-US" sz="1600">
                <a:solidFill>
                  <a:srgbClr val="E01E5A"/>
                </a:solidFill>
                <a:highlight>
                  <a:srgbClr val="FFFFFF"/>
                </a:highlight>
              </a:rPr>
              <a:t>evaluate_generator</a:t>
            </a:r>
            <a:r>
              <a:rPr lang="en-US" sz="1600">
                <a:solidFill>
                  <a:srgbClr val="1D1C1D"/>
                </a:solidFill>
                <a:highlight>
                  <a:srgbClr val="FFFFFF"/>
                </a:highlight>
              </a:rPr>
              <a:t> and </a:t>
            </a:r>
            <a:r>
              <a:rPr lang="en-US" sz="1600">
                <a:solidFill>
                  <a:srgbClr val="E01E5A"/>
                </a:solidFill>
                <a:highlight>
                  <a:srgbClr val="FFFFFF"/>
                </a:highlight>
              </a:rPr>
              <a:t>predict_generator</a:t>
            </a:r>
            <a:r>
              <a:rPr lang="en-US" sz="1600">
                <a:solidFill>
                  <a:srgbClr val="1D1C1D"/>
                </a:solidFill>
                <a:highlight>
                  <a:srgbClr val="FFFFFF"/>
                </a:highlight>
              </a:rPr>
              <a:t>.</a:t>
            </a:r>
            <a:endParaRPr sz="1600">
              <a:solidFill>
                <a:srgbClr val="1D1C1D"/>
              </a:solidFill>
              <a:highlight>
                <a:srgbClr val="FFFFFF"/>
              </a:highlight>
            </a:endParaRPr>
          </a:p>
          <a:p>
            <a:pPr indent="0" lvl="0" marL="0" rtl="0" algn="l">
              <a:spcBef>
                <a:spcPts val="1600"/>
              </a:spcBef>
              <a:spcAft>
                <a:spcPts val="1600"/>
              </a:spcAft>
              <a:buClr>
                <a:schemeClr val="dk1"/>
              </a:buClr>
              <a:buSzPts val="1800"/>
              <a:buNone/>
            </a:pPr>
            <a:r>
              <a:t/>
            </a:r>
            <a:endParaRPr sz="1600">
              <a:solidFill>
                <a:srgbClr val="1D1C1D"/>
              </a:solidFill>
              <a:highlight>
                <a:srgbClr val="FFFFFF"/>
              </a:highlight>
            </a:endParaRPr>
          </a:p>
        </p:txBody>
      </p:sp>
      <p:pic>
        <p:nvPicPr>
          <p:cNvPr id="240" name="Google Shape;240;p29"/>
          <p:cNvPicPr preferRelativeResize="0"/>
          <p:nvPr/>
        </p:nvPicPr>
        <p:blipFill rotWithShape="1">
          <a:blip r:embed="rId3">
            <a:alphaModFix/>
          </a:blip>
          <a:srcRect b="0" l="0" r="0" t="0"/>
          <a:stretch/>
        </p:blipFill>
        <p:spPr>
          <a:xfrm>
            <a:off x="404425" y="4419600"/>
            <a:ext cx="8335150" cy="1974611"/>
          </a:xfrm>
          <a:prstGeom prst="rect">
            <a:avLst/>
          </a:prstGeom>
          <a:noFill/>
          <a:ln>
            <a:noFill/>
          </a:ln>
        </p:spPr>
      </p:pic>
      <p:pic>
        <p:nvPicPr>
          <p:cNvPr descr="SRH Berlin University logo.png" id="241" name="Google Shape;241;p29"/>
          <p:cNvPicPr preferRelativeResize="0"/>
          <p:nvPr/>
        </p:nvPicPr>
        <p:blipFill rotWithShape="1">
          <a:blip r:embed="rId4">
            <a:alphaModFix/>
          </a:blip>
          <a:srcRect b="0" l="0" r="0" t="0"/>
          <a:stretch/>
        </p:blipFill>
        <p:spPr>
          <a:xfrm>
            <a:off x="38819" y="6515503"/>
            <a:ext cx="836761" cy="2378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0"/>
          <p:cNvSpPr txBox="1"/>
          <p:nvPr>
            <p:ph type="title"/>
          </p:nvPr>
        </p:nvSpPr>
        <p:spPr>
          <a:xfrm>
            <a:off x="457200" y="18319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Arial"/>
              <a:buNone/>
            </a:pPr>
            <a:r>
              <a:rPr lang="en-US" sz="3200" u="sng">
                <a:latin typeface="Arial"/>
                <a:ea typeface="Arial"/>
                <a:cs typeface="Arial"/>
                <a:sym typeface="Arial"/>
              </a:rPr>
              <a:t>Defining Model</a:t>
            </a:r>
            <a:endParaRPr sz="3200" u="sng">
              <a:latin typeface="Arial"/>
              <a:ea typeface="Arial"/>
              <a:cs typeface="Arial"/>
              <a:sym typeface="Arial"/>
            </a:endParaRPr>
          </a:p>
        </p:txBody>
      </p:sp>
      <p:pic>
        <p:nvPicPr>
          <p:cNvPr id="247" name="Google Shape;247;p30"/>
          <p:cNvPicPr preferRelativeResize="0"/>
          <p:nvPr>
            <p:ph idx="1" type="body"/>
          </p:nvPr>
        </p:nvPicPr>
        <p:blipFill rotWithShape="1">
          <a:blip r:embed="rId3">
            <a:alphaModFix/>
          </a:blip>
          <a:srcRect b="0" l="0" r="0" t="0"/>
          <a:stretch/>
        </p:blipFill>
        <p:spPr>
          <a:xfrm>
            <a:off x="457200" y="1669256"/>
            <a:ext cx="7343775" cy="2152650"/>
          </a:xfrm>
          <a:prstGeom prst="rect">
            <a:avLst/>
          </a:prstGeom>
          <a:noFill/>
          <a:ln>
            <a:noFill/>
          </a:ln>
        </p:spPr>
      </p:pic>
      <p:sp>
        <p:nvSpPr>
          <p:cNvPr id="248" name="Google Shape;248;p30"/>
          <p:cNvSpPr/>
          <p:nvPr/>
        </p:nvSpPr>
        <p:spPr>
          <a:xfrm>
            <a:off x="599440" y="1219200"/>
            <a:ext cx="5740400" cy="450056"/>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Importing the required libraries</a:t>
            </a:r>
            <a:endParaRPr sz="1800">
              <a:solidFill>
                <a:schemeClr val="lt1"/>
              </a:solidFill>
              <a:latin typeface="Calibri"/>
              <a:ea typeface="Calibri"/>
              <a:cs typeface="Calibri"/>
              <a:sym typeface="Calibri"/>
            </a:endParaRPr>
          </a:p>
        </p:txBody>
      </p:sp>
      <p:sp>
        <p:nvSpPr>
          <p:cNvPr id="249" name="Google Shape;249;p30"/>
          <p:cNvSpPr/>
          <p:nvPr/>
        </p:nvSpPr>
        <p:spPr>
          <a:xfrm>
            <a:off x="193040" y="3821906"/>
            <a:ext cx="5740400" cy="450056"/>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Defining variable and data augmentation() </a:t>
            </a:r>
            <a:endParaRPr sz="1800">
              <a:solidFill>
                <a:schemeClr val="lt1"/>
              </a:solidFill>
              <a:latin typeface="Calibri"/>
              <a:ea typeface="Calibri"/>
              <a:cs typeface="Calibri"/>
              <a:sym typeface="Calibri"/>
            </a:endParaRPr>
          </a:p>
        </p:txBody>
      </p:sp>
      <p:pic>
        <p:nvPicPr>
          <p:cNvPr id="250" name="Google Shape;250;p30"/>
          <p:cNvPicPr preferRelativeResize="0"/>
          <p:nvPr/>
        </p:nvPicPr>
        <p:blipFill rotWithShape="1">
          <a:blip r:embed="rId4">
            <a:alphaModFix/>
          </a:blip>
          <a:srcRect b="0" l="0" r="0" t="0"/>
          <a:stretch/>
        </p:blipFill>
        <p:spPr>
          <a:xfrm>
            <a:off x="2603340" y="4289266"/>
            <a:ext cx="5016659" cy="2234694"/>
          </a:xfrm>
          <a:prstGeom prst="rect">
            <a:avLst/>
          </a:prstGeom>
          <a:noFill/>
          <a:ln>
            <a:noFill/>
          </a:ln>
        </p:spPr>
      </p:pic>
      <p:pic>
        <p:nvPicPr>
          <p:cNvPr descr="SRH Berlin University logo.png" id="251" name="Google Shape;251;p30"/>
          <p:cNvPicPr preferRelativeResize="0"/>
          <p:nvPr/>
        </p:nvPicPr>
        <p:blipFill rotWithShape="1">
          <a:blip r:embed="rId5">
            <a:alphaModFix/>
          </a:blip>
          <a:srcRect b="0" l="0" r="0" t="0"/>
          <a:stretch/>
        </p:blipFill>
        <p:spPr>
          <a:xfrm>
            <a:off x="38819" y="6533259"/>
            <a:ext cx="836761" cy="2378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Arial"/>
              <a:buNone/>
            </a:pPr>
            <a:r>
              <a:rPr lang="en-US" sz="3200" u="sng">
                <a:latin typeface="Arial"/>
                <a:ea typeface="Arial"/>
                <a:cs typeface="Arial"/>
                <a:sym typeface="Arial"/>
              </a:rPr>
              <a:t>Defining Model</a:t>
            </a:r>
            <a:endParaRPr sz="3200" u="sng">
              <a:latin typeface="Arial"/>
              <a:ea typeface="Arial"/>
              <a:cs typeface="Arial"/>
              <a:sym typeface="Arial"/>
            </a:endParaRPr>
          </a:p>
        </p:txBody>
      </p:sp>
      <p:pic>
        <p:nvPicPr>
          <p:cNvPr id="257" name="Google Shape;257;p31"/>
          <p:cNvPicPr preferRelativeResize="0"/>
          <p:nvPr>
            <p:ph idx="1" type="body"/>
          </p:nvPr>
        </p:nvPicPr>
        <p:blipFill rotWithShape="1">
          <a:blip r:embed="rId3">
            <a:alphaModFix/>
          </a:blip>
          <a:srcRect b="0" l="0" r="0" t="0"/>
          <a:stretch/>
        </p:blipFill>
        <p:spPr>
          <a:xfrm>
            <a:off x="457200" y="1535090"/>
            <a:ext cx="4572635" cy="2716076"/>
          </a:xfrm>
          <a:prstGeom prst="rect">
            <a:avLst/>
          </a:prstGeom>
          <a:noFill/>
          <a:ln>
            <a:noFill/>
          </a:ln>
        </p:spPr>
      </p:pic>
      <p:pic>
        <p:nvPicPr>
          <p:cNvPr id="258" name="Google Shape;258;p31"/>
          <p:cNvPicPr preferRelativeResize="0"/>
          <p:nvPr/>
        </p:nvPicPr>
        <p:blipFill rotWithShape="1">
          <a:blip r:embed="rId4">
            <a:alphaModFix/>
          </a:blip>
          <a:srcRect b="0" l="0" r="0" t="0"/>
          <a:stretch/>
        </p:blipFill>
        <p:spPr>
          <a:xfrm>
            <a:off x="4199255" y="3818757"/>
            <a:ext cx="4572634" cy="2660831"/>
          </a:xfrm>
          <a:prstGeom prst="rect">
            <a:avLst/>
          </a:prstGeom>
          <a:noFill/>
          <a:ln>
            <a:noFill/>
          </a:ln>
        </p:spPr>
      </p:pic>
      <p:sp>
        <p:nvSpPr>
          <p:cNvPr id="259" name="Google Shape;259;p31"/>
          <p:cNvSpPr/>
          <p:nvPr/>
        </p:nvSpPr>
        <p:spPr>
          <a:xfrm>
            <a:off x="457200" y="4683760"/>
            <a:ext cx="3261360" cy="1117600"/>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num_labels =7(emotions)</a:t>
            </a:r>
            <a:br>
              <a:rPr lang="en-US" sz="1800">
                <a:solidFill>
                  <a:schemeClr val="lt1"/>
                </a:solidFill>
                <a:latin typeface="Calibri"/>
                <a:ea typeface="Calibri"/>
                <a:cs typeface="Calibri"/>
                <a:sym typeface="Calibri"/>
              </a:rPr>
            </a:br>
            <a:r>
              <a:rPr lang="en-US" sz="1800">
                <a:solidFill>
                  <a:schemeClr val="lt1"/>
                </a:solidFill>
                <a:latin typeface="Calibri"/>
                <a:ea typeface="Calibri"/>
                <a:cs typeface="Calibri"/>
                <a:sym typeface="Calibri"/>
              </a:rPr>
              <a:t>ensures that the output layers will categorize the inputs in 7 categories.</a:t>
            </a:r>
            <a:endParaRPr/>
          </a:p>
        </p:txBody>
      </p:sp>
      <p:cxnSp>
        <p:nvCxnSpPr>
          <p:cNvPr id="260" name="Google Shape;260;p31"/>
          <p:cNvCxnSpPr/>
          <p:nvPr/>
        </p:nvCxnSpPr>
        <p:spPr>
          <a:xfrm>
            <a:off x="3718560" y="5149172"/>
            <a:ext cx="2407920" cy="875708"/>
          </a:xfrm>
          <a:prstGeom prst="straightConnector1">
            <a:avLst/>
          </a:prstGeom>
          <a:noFill/>
          <a:ln cap="flat" cmpd="sng" w="25400">
            <a:solidFill>
              <a:schemeClr val="dk1"/>
            </a:solidFill>
            <a:prstDash val="dot"/>
            <a:round/>
            <a:headEnd len="sm" w="sm" type="none"/>
            <a:tailEnd len="med" w="med" type="triangle"/>
          </a:ln>
          <a:effectLst>
            <a:outerShdw blurRad="40000" rotWithShape="0" dir="5400000" dist="20000">
              <a:srgbClr val="000000">
                <a:alpha val="37647"/>
              </a:srgbClr>
            </a:outerShdw>
          </a:effectLst>
        </p:spPr>
      </p:cxnSp>
      <p:pic>
        <p:nvPicPr>
          <p:cNvPr descr="SRH Berlin University logo.png" id="261" name="Google Shape;261;p31"/>
          <p:cNvPicPr preferRelativeResize="0"/>
          <p:nvPr/>
        </p:nvPicPr>
        <p:blipFill rotWithShape="1">
          <a:blip r:embed="rId5">
            <a:alphaModFix/>
          </a:blip>
          <a:srcRect b="0" l="0" r="0" t="0"/>
          <a:stretch/>
        </p:blipFill>
        <p:spPr>
          <a:xfrm>
            <a:off x="38819" y="6533259"/>
            <a:ext cx="836761" cy="2378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u="sng"/>
              <a:t>Compiling the Model </a:t>
            </a:r>
            <a:endParaRPr sz="3200" u="sng"/>
          </a:p>
        </p:txBody>
      </p:sp>
      <p:pic>
        <p:nvPicPr>
          <p:cNvPr id="267" name="Google Shape;267;p32"/>
          <p:cNvPicPr preferRelativeResize="0"/>
          <p:nvPr>
            <p:ph idx="1" type="body"/>
          </p:nvPr>
        </p:nvPicPr>
        <p:blipFill rotWithShape="1">
          <a:blip r:embed="rId3">
            <a:alphaModFix/>
          </a:blip>
          <a:srcRect b="0" l="0" r="0" t="0"/>
          <a:stretch/>
        </p:blipFill>
        <p:spPr>
          <a:xfrm>
            <a:off x="980403" y="1417638"/>
            <a:ext cx="7183194" cy="2690654"/>
          </a:xfrm>
          <a:prstGeom prst="rect">
            <a:avLst/>
          </a:prstGeom>
          <a:noFill/>
          <a:ln>
            <a:noFill/>
          </a:ln>
        </p:spPr>
      </p:pic>
      <p:sp>
        <p:nvSpPr>
          <p:cNvPr id="268" name="Google Shape;268;p32"/>
          <p:cNvSpPr/>
          <p:nvPr/>
        </p:nvSpPr>
        <p:spPr>
          <a:xfrm>
            <a:off x="1569720" y="4418172"/>
            <a:ext cx="6004560" cy="753268"/>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We have used </a:t>
            </a:r>
            <a:r>
              <a:rPr b="1" lang="en-US" sz="1800">
                <a:solidFill>
                  <a:schemeClr val="lt1"/>
                </a:solidFill>
                <a:latin typeface="Calibri"/>
                <a:ea typeface="Calibri"/>
                <a:cs typeface="Calibri"/>
                <a:sym typeface="Calibri"/>
              </a:rPr>
              <a:t>loss</a:t>
            </a:r>
            <a:r>
              <a:rPr lang="en-US" sz="1800">
                <a:solidFill>
                  <a:schemeClr val="lt1"/>
                </a:solidFill>
                <a:latin typeface="Calibri"/>
                <a:ea typeface="Calibri"/>
                <a:cs typeface="Calibri"/>
                <a:sym typeface="Calibri"/>
              </a:rPr>
              <a:t>= categorical_crossentropy, because the input data should belong to only one of the 7 emotions. </a:t>
            </a:r>
            <a:endParaRPr sz="1800">
              <a:solidFill>
                <a:schemeClr val="lt1"/>
              </a:solidFill>
              <a:latin typeface="Calibri"/>
              <a:ea typeface="Calibri"/>
              <a:cs typeface="Calibri"/>
              <a:sym typeface="Calibri"/>
            </a:endParaRPr>
          </a:p>
        </p:txBody>
      </p:sp>
      <p:cxnSp>
        <p:nvCxnSpPr>
          <p:cNvPr id="269" name="Google Shape;269;p32"/>
          <p:cNvCxnSpPr/>
          <p:nvPr/>
        </p:nvCxnSpPr>
        <p:spPr>
          <a:xfrm flipH="1" rot="10800000">
            <a:off x="1666240" y="3088640"/>
            <a:ext cx="1950720" cy="1329532"/>
          </a:xfrm>
          <a:prstGeom prst="straightConnector1">
            <a:avLst/>
          </a:prstGeom>
          <a:noFill/>
          <a:ln cap="flat" cmpd="sng" w="25400">
            <a:solidFill>
              <a:schemeClr val="dk1"/>
            </a:solidFill>
            <a:prstDash val="dot"/>
            <a:round/>
            <a:headEnd len="sm" w="sm" type="none"/>
            <a:tailEnd len="med" w="med" type="triangle"/>
          </a:ln>
          <a:effectLst>
            <a:outerShdw blurRad="40000" rotWithShape="0" dir="5400000" dist="20000">
              <a:srgbClr val="000000">
                <a:alpha val="37647"/>
              </a:srgbClr>
            </a:outerShdw>
          </a:effectLst>
        </p:spPr>
      </p:cxnSp>
      <p:pic>
        <p:nvPicPr>
          <p:cNvPr descr="SRH Berlin University logo.png" id="270" name="Google Shape;270;p32"/>
          <p:cNvPicPr preferRelativeResize="0"/>
          <p:nvPr/>
        </p:nvPicPr>
        <p:blipFill rotWithShape="1">
          <a:blip r:embed="rId4">
            <a:alphaModFix/>
          </a:blip>
          <a:srcRect b="0" l="0" r="0" t="0"/>
          <a:stretch/>
        </p:blipFill>
        <p:spPr>
          <a:xfrm>
            <a:off x="38819" y="6533259"/>
            <a:ext cx="836761" cy="237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Arial"/>
              <a:buNone/>
            </a:pPr>
            <a:r>
              <a:rPr b="1" lang="en-US" sz="3200" u="sng">
                <a:latin typeface="Arial"/>
                <a:ea typeface="Arial"/>
                <a:cs typeface="Arial"/>
                <a:sym typeface="Arial"/>
              </a:rPr>
              <a:t>Emotion Recognition from Video</a:t>
            </a:r>
            <a:endParaRPr/>
          </a:p>
        </p:txBody>
      </p:sp>
      <p:sp>
        <p:nvSpPr>
          <p:cNvPr id="104" name="Google Shape;104;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800"/>
              <a:buFont typeface="Arial"/>
              <a:buChar char="•"/>
            </a:pPr>
            <a:r>
              <a:rPr lang="en-US" sz="1800"/>
              <a:t>Emotion recognition systems based on facial gesture enable real-time analysis, tagging, and inference of cognitive affective states from a video recording of the face.</a:t>
            </a:r>
            <a:endParaRPr/>
          </a:p>
          <a:p>
            <a:pPr indent="-342900" lvl="0" marL="342900" rtl="0" algn="l">
              <a:spcBef>
                <a:spcPts val="360"/>
              </a:spcBef>
              <a:spcAft>
                <a:spcPts val="0"/>
              </a:spcAft>
              <a:buClr>
                <a:schemeClr val="dk1"/>
              </a:buClr>
              <a:buSzPts val="1800"/>
              <a:buFont typeface="Arial"/>
              <a:buChar char="•"/>
            </a:pPr>
            <a:r>
              <a:rPr lang="en-US" sz="1800"/>
              <a:t>Movements in facial muscles are perceived as changes in the position of the eyes, nose, and mouth. Computer systems implement this approach by capturing images of the user’s facial expressions and head movements. </a:t>
            </a:r>
            <a:endParaRPr/>
          </a:p>
          <a:p>
            <a:pPr indent="-342900" lvl="0" marL="342900" rtl="0" algn="l">
              <a:spcBef>
                <a:spcPts val="360"/>
              </a:spcBef>
              <a:spcAft>
                <a:spcPts val="0"/>
              </a:spcAft>
              <a:buClr>
                <a:schemeClr val="dk1"/>
              </a:buClr>
              <a:buSzPts val="1800"/>
              <a:buFont typeface="Arial"/>
              <a:buChar char="•"/>
            </a:pPr>
            <a:r>
              <a:rPr lang="en-US" sz="1800"/>
              <a:t>Those systems detect changes in the position of the eyes, nose, and mouth as changes in the position of dots in a coordinate system. Then, by analyzing those changes, the occurrence of a facial action unit can be determined.</a:t>
            </a:r>
            <a:endParaRPr/>
          </a:p>
          <a:p>
            <a:pPr indent="-342900" lvl="0" marL="342900" rtl="0" algn="l">
              <a:spcBef>
                <a:spcPts val="360"/>
              </a:spcBef>
              <a:spcAft>
                <a:spcPts val="0"/>
              </a:spcAft>
              <a:buClr>
                <a:schemeClr val="dk1"/>
              </a:buClr>
              <a:buSzPts val="1800"/>
              <a:buFont typeface="Arial"/>
              <a:buChar char="•"/>
            </a:pPr>
            <a:r>
              <a:rPr lang="en-US" sz="1800"/>
              <a:t>A face emotion recognition system comprises of two step process i.e. face detection (bounded face) in image followed by emotion detection on the detected bounded face.</a:t>
            </a:r>
            <a:endParaRPr sz="1800">
              <a:latin typeface="Arial"/>
              <a:ea typeface="Arial"/>
              <a:cs typeface="Arial"/>
              <a:sym typeface="Arial"/>
            </a:endParaRPr>
          </a:p>
          <a:p>
            <a:pPr indent="-342900" lvl="0" marL="342900" rtl="0" algn="l">
              <a:spcBef>
                <a:spcPts val="360"/>
              </a:spcBef>
              <a:spcAft>
                <a:spcPts val="0"/>
              </a:spcAft>
              <a:buClr>
                <a:schemeClr val="dk1"/>
              </a:buClr>
              <a:buSzPts val="1800"/>
              <a:buFont typeface="Arial"/>
              <a:buChar char="•"/>
            </a:pPr>
            <a:r>
              <a:rPr lang="en-US" sz="1800"/>
              <a:t>To achieve the task at hand we have used “Convolution Neural Network” </a:t>
            </a:r>
            <a:endParaRPr/>
          </a:p>
        </p:txBody>
      </p:sp>
      <p:pic>
        <p:nvPicPr>
          <p:cNvPr descr="SRH Berlin University logo.png" id="105" name="Google Shape;105;p15"/>
          <p:cNvPicPr preferRelativeResize="0"/>
          <p:nvPr/>
        </p:nvPicPr>
        <p:blipFill rotWithShape="1">
          <a:blip r:embed="rId3">
            <a:alphaModFix/>
          </a:blip>
          <a:srcRect b="0" l="0" r="0" t="0"/>
          <a:stretch/>
        </p:blipFill>
        <p:spPr>
          <a:xfrm>
            <a:off x="27315" y="6546271"/>
            <a:ext cx="1115682" cy="316613"/>
          </a:xfrm>
          <a:prstGeom prst="rect">
            <a:avLst/>
          </a:prstGeom>
          <a:noFill/>
          <a:ln>
            <a:noFill/>
          </a:ln>
        </p:spPr>
      </p:pic>
      <p:sp>
        <p:nvSpPr>
          <p:cNvPr id="106" name="Google Shape;106;p15"/>
          <p:cNvSpPr/>
          <p:nvPr/>
        </p:nvSpPr>
        <p:spPr>
          <a:xfrm>
            <a:off x="4453217" y="3244334"/>
            <a:ext cx="23756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sp>
        <p:nvSpPr>
          <p:cNvPr id="107" name="Google Shape;107;p15"/>
          <p:cNvSpPr/>
          <p:nvPr/>
        </p:nvSpPr>
        <p:spPr>
          <a:xfrm>
            <a:off x="310718" y="1417638"/>
            <a:ext cx="8469298" cy="4272948"/>
          </a:xfrm>
          <a:prstGeom prst="roundRect">
            <a:avLst>
              <a:gd fmla="val 16667" name="adj"/>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Arial"/>
              <a:buNone/>
            </a:pPr>
            <a:r>
              <a:rPr lang="en-US" sz="3200" u="sng">
                <a:latin typeface="Arial"/>
                <a:ea typeface="Arial"/>
                <a:cs typeface="Arial"/>
                <a:sym typeface="Arial"/>
              </a:rPr>
              <a:t>Model Summary</a:t>
            </a:r>
            <a:endParaRPr sz="3200" u="sng">
              <a:latin typeface="Arial"/>
              <a:ea typeface="Arial"/>
              <a:cs typeface="Arial"/>
              <a:sym typeface="Arial"/>
            </a:endParaRPr>
          </a:p>
        </p:txBody>
      </p:sp>
      <p:pic>
        <p:nvPicPr>
          <p:cNvPr id="276" name="Google Shape;276;p33"/>
          <p:cNvPicPr preferRelativeResize="0"/>
          <p:nvPr>
            <p:ph idx="1" type="body"/>
          </p:nvPr>
        </p:nvPicPr>
        <p:blipFill rotWithShape="1">
          <a:blip r:embed="rId3">
            <a:alphaModFix/>
          </a:blip>
          <a:srcRect b="0" l="0" r="0" t="0"/>
          <a:stretch/>
        </p:blipFill>
        <p:spPr>
          <a:xfrm>
            <a:off x="319490" y="1264448"/>
            <a:ext cx="5050619" cy="2921119"/>
          </a:xfrm>
          <a:prstGeom prst="rect">
            <a:avLst/>
          </a:prstGeom>
          <a:noFill/>
          <a:ln>
            <a:noFill/>
          </a:ln>
        </p:spPr>
      </p:pic>
      <p:sp>
        <p:nvSpPr>
          <p:cNvPr id="277" name="Google Shape;277;p33"/>
          <p:cNvSpPr/>
          <p:nvPr/>
        </p:nvSpPr>
        <p:spPr>
          <a:xfrm>
            <a:off x="5370108" y="1239013"/>
            <a:ext cx="3702771" cy="2911094"/>
          </a:xfrm>
          <a:prstGeom prst="roundRect">
            <a:avLst>
              <a:gd fmla="val 16667" name="adj"/>
            </a:avLst>
          </a:prstGeom>
          <a:gradFill>
            <a:gsLst>
              <a:gs pos="0">
                <a:srgbClr val="3E7FCD"/>
              </a:gs>
              <a:gs pos="100000">
                <a:srgbClr val="96C0FF"/>
              </a:gs>
            </a:gsLst>
            <a:lin ang="16200000" scaled="0"/>
          </a:gradFill>
          <a:ln cap="flat" cmpd="sng" w="952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	Param# layer 1:</a:t>
            </a:r>
            <a:br>
              <a:rPr lang="en-US" sz="1800">
                <a:solidFill>
                  <a:schemeClr val="lt1"/>
                </a:solidFill>
                <a:latin typeface="Calibri"/>
                <a:ea typeface="Calibri"/>
                <a:cs typeface="Calibri"/>
                <a:sym typeface="Calibri"/>
              </a:rPr>
            </a:br>
            <a:r>
              <a:rPr lang="en-US" sz="1800">
                <a:solidFill>
                  <a:schemeClr val="dk1"/>
                </a:solidFill>
                <a:latin typeface="Calibri"/>
                <a:ea typeface="Calibri"/>
                <a:cs typeface="Calibri"/>
                <a:sym typeface="Calibri"/>
              </a:rPr>
              <a:t>model.add(Conv2D(32, (5, 5), activation='relu', input_shape=(48,48,1)))</a:t>
            </a:r>
            <a:endParaRPr/>
          </a:p>
          <a:p>
            <a:pPr indent="0" lvl="0" marL="0" marR="0" rtl="0" algn="l">
              <a:spcBef>
                <a:spcPts val="0"/>
              </a:spcBef>
              <a:spcAft>
                <a:spcPts val="0"/>
              </a:spcAft>
              <a:buNone/>
            </a:pPr>
            <a:br>
              <a:rPr lang="en-US" sz="1800">
                <a:solidFill>
                  <a:schemeClr val="lt1"/>
                </a:solidFill>
                <a:latin typeface="Calibri"/>
                <a:ea typeface="Calibri"/>
                <a:cs typeface="Calibri"/>
                <a:sym typeface="Calibri"/>
              </a:rPr>
            </a:br>
            <a:r>
              <a:rPr lang="en-US" sz="1800">
                <a:solidFill>
                  <a:schemeClr val="lt1"/>
                </a:solidFill>
                <a:latin typeface="Calibri"/>
                <a:ea typeface="Calibri"/>
                <a:cs typeface="Calibri"/>
                <a:sym typeface="Calibri"/>
              </a:rPr>
              <a:t>32x(5x5x1+1)=832</a:t>
            </a:r>
            <a:br>
              <a:rPr lang="en-US" sz="1800">
                <a:solidFill>
                  <a:schemeClr val="lt1"/>
                </a:solidFill>
                <a:latin typeface="Calibri"/>
                <a:ea typeface="Calibri"/>
                <a:cs typeface="Calibri"/>
                <a:sym typeface="Calibri"/>
              </a:rPr>
            </a:br>
            <a:r>
              <a:rPr lang="en-US" sz="1800">
                <a:solidFill>
                  <a:schemeClr val="lt1"/>
                </a:solidFill>
                <a:latin typeface="Calibri"/>
                <a:ea typeface="Calibri"/>
                <a:cs typeface="Calibri"/>
                <a:sym typeface="Calibri"/>
              </a:rPr>
              <a:t>	Param# layer 2: </a:t>
            </a:r>
            <a:br>
              <a:rPr lang="en-US" sz="1800">
                <a:solidFill>
                  <a:schemeClr val="lt1"/>
                </a:solidFill>
                <a:latin typeface="Calibri"/>
                <a:ea typeface="Calibri"/>
                <a:cs typeface="Calibri"/>
                <a:sym typeface="Calibri"/>
              </a:rPr>
            </a:br>
            <a:r>
              <a:rPr lang="en-US" sz="1800">
                <a:solidFill>
                  <a:schemeClr val="dk1"/>
                </a:solidFill>
                <a:latin typeface="Calibri"/>
                <a:ea typeface="Calibri"/>
                <a:cs typeface="Calibri"/>
                <a:sym typeface="Calibri"/>
              </a:rPr>
              <a:t>model.add(Conv2D(64, (3, 3)))</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64x(3x3x32+1)=18496</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8" name="Google Shape;278;p33"/>
          <p:cNvCxnSpPr/>
          <p:nvPr/>
        </p:nvCxnSpPr>
        <p:spPr>
          <a:xfrm flipH="1" rot="10800000">
            <a:off x="5791201" y="1765857"/>
            <a:ext cx="1737359" cy="959151"/>
          </a:xfrm>
          <a:prstGeom prst="straightConnector1">
            <a:avLst/>
          </a:prstGeom>
          <a:noFill/>
          <a:ln cap="flat" cmpd="sng" w="25400">
            <a:solidFill>
              <a:srgbClr val="FF0000"/>
            </a:solidFill>
            <a:prstDash val="lgDashDot"/>
            <a:round/>
            <a:headEnd len="sm" w="sm" type="none"/>
            <a:tailEnd len="med" w="med" type="triangle"/>
          </a:ln>
          <a:effectLst>
            <a:outerShdw blurRad="40000" rotWithShape="0" dir="5400000" dist="20000">
              <a:srgbClr val="000000">
                <a:alpha val="37647"/>
              </a:srgbClr>
            </a:outerShdw>
          </a:effectLst>
        </p:spPr>
      </p:cxnSp>
      <p:cxnSp>
        <p:nvCxnSpPr>
          <p:cNvPr id="279" name="Google Shape;279;p33"/>
          <p:cNvCxnSpPr/>
          <p:nvPr/>
        </p:nvCxnSpPr>
        <p:spPr>
          <a:xfrm flipH="1" rot="10800000">
            <a:off x="6289040" y="1861725"/>
            <a:ext cx="1564092" cy="871029"/>
          </a:xfrm>
          <a:prstGeom prst="straightConnector1">
            <a:avLst/>
          </a:prstGeom>
          <a:noFill/>
          <a:ln cap="flat" cmpd="sng" w="25400">
            <a:solidFill>
              <a:srgbClr val="FF0000"/>
            </a:solidFill>
            <a:prstDash val="lgDashDot"/>
            <a:round/>
            <a:headEnd len="sm" w="sm" type="none"/>
            <a:tailEnd len="med" w="med" type="triangle"/>
          </a:ln>
          <a:effectLst>
            <a:outerShdw blurRad="40000" rotWithShape="0" dir="5400000" dist="20000">
              <a:srgbClr val="000000">
                <a:alpha val="37647"/>
              </a:srgbClr>
            </a:outerShdw>
          </a:effectLst>
        </p:spPr>
      </p:cxnSp>
      <p:cxnSp>
        <p:nvCxnSpPr>
          <p:cNvPr id="280" name="Google Shape;280;p33"/>
          <p:cNvCxnSpPr/>
          <p:nvPr/>
        </p:nvCxnSpPr>
        <p:spPr>
          <a:xfrm rot="10800000">
            <a:off x="5695952" y="2905760"/>
            <a:ext cx="815338" cy="660400"/>
          </a:xfrm>
          <a:prstGeom prst="straightConnector1">
            <a:avLst/>
          </a:prstGeom>
          <a:noFill/>
          <a:ln cap="flat" cmpd="sng" w="25400">
            <a:solidFill>
              <a:srgbClr val="FF0000"/>
            </a:solidFill>
            <a:prstDash val="dot"/>
            <a:round/>
            <a:headEnd len="sm" w="sm" type="none"/>
            <a:tailEnd len="med" w="med" type="triangle"/>
          </a:ln>
          <a:effectLst>
            <a:outerShdw blurRad="40000" rotWithShape="0" dir="5400000" dist="20000">
              <a:srgbClr val="000000">
                <a:alpha val="37647"/>
              </a:srgbClr>
            </a:outerShdw>
          </a:effectLst>
        </p:spPr>
      </p:cxnSp>
      <p:pic>
        <p:nvPicPr>
          <p:cNvPr id="281" name="Google Shape;281;p33"/>
          <p:cNvPicPr preferRelativeResize="0"/>
          <p:nvPr/>
        </p:nvPicPr>
        <p:blipFill rotWithShape="1">
          <a:blip r:embed="rId4">
            <a:alphaModFix/>
          </a:blip>
          <a:srcRect b="0" l="0" r="0" t="0"/>
          <a:stretch/>
        </p:blipFill>
        <p:spPr>
          <a:xfrm>
            <a:off x="294640" y="4257821"/>
            <a:ext cx="4775200" cy="1294805"/>
          </a:xfrm>
          <a:prstGeom prst="rect">
            <a:avLst/>
          </a:prstGeom>
          <a:noFill/>
          <a:ln>
            <a:noFill/>
          </a:ln>
        </p:spPr>
      </p:pic>
      <p:sp>
        <p:nvSpPr>
          <p:cNvPr id="282" name="Google Shape;282;p33"/>
          <p:cNvSpPr/>
          <p:nvPr/>
        </p:nvSpPr>
        <p:spPr>
          <a:xfrm>
            <a:off x="1137920" y="1861725"/>
            <a:ext cx="3702771" cy="1143000"/>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(filter_height * filter_width * input_image_channels + 1) * number_of_filters</a:t>
            </a:r>
            <a:endParaRPr sz="1800">
              <a:solidFill>
                <a:schemeClr val="lt1"/>
              </a:solidFill>
              <a:latin typeface="Calibri"/>
              <a:ea typeface="Calibri"/>
              <a:cs typeface="Calibri"/>
              <a:sym typeface="Calibri"/>
            </a:endParaRPr>
          </a:p>
        </p:txBody>
      </p:sp>
      <p:sp>
        <p:nvSpPr>
          <p:cNvPr id="283" name="Google Shape;283;p33"/>
          <p:cNvSpPr/>
          <p:nvPr/>
        </p:nvSpPr>
        <p:spPr>
          <a:xfrm rot="10800000">
            <a:off x="4840691" y="2407448"/>
            <a:ext cx="529416" cy="132552"/>
          </a:xfrm>
          <a:prstGeom prst="rightArrow">
            <a:avLst>
              <a:gd fmla="val 50000" name="adj1"/>
              <a:gd fmla="val 50000"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33"/>
          <p:cNvSpPr/>
          <p:nvPr/>
        </p:nvSpPr>
        <p:spPr>
          <a:xfrm>
            <a:off x="319489" y="5522137"/>
            <a:ext cx="7737391" cy="986596"/>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Non-trainable parameters, In this case could be because of BatchNormalization() which has both trainable </a:t>
            </a:r>
            <a:r>
              <a:rPr lang="en-US" sz="1400">
                <a:solidFill>
                  <a:schemeClr val="lt1"/>
                </a:solidFill>
                <a:latin typeface="Calibri"/>
                <a:ea typeface="Calibri"/>
                <a:cs typeface="Calibri"/>
                <a:sym typeface="Calibri"/>
              </a:rPr>
              <a:t>(gamma weights, beta weights)</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and non-trainable </a:t>
            </a:r>
            <a:r>
              <a:rPr lang="en-US" sz="1400">
                <a:solidFill>
                  <a:schemeClr val="lt1"/>
                </a:solidFill>
                <a:latin typeface="Calibri"/>
                <a:ea typeface="Calibri"/>
                <a:cs typeface="Calibri"/>
                <a:sym typeface="Calibri"/>
              </a:rPr>
              <a:t>(moving_mean, moving_variance) </a:t>
            </a:r>
            <a:r>
              <a:rPr lang="en-US" sz="1800">
                <a:solidFill>
                  <a:schemeClr val="lt1"/>
                </a:solidFill>
                <a:latin typeface="Calibri"/>
                <a:ea typeface="Calibri"/>
                <a:cs typeface="Calibri"/>
                <a:sym typeface="Calibri"/>
              </a:rPr>
              <a:t>parameters.</a:t>
            </a:r>
            <a:endParaRPr sz="1800">
              <a:solidFill>
                <a:schemeClr val="lt1"/>
              </a:solidFill>
              <a:latin typeface="Calibri"/>
              <a:ea typeface="Calibri"/>
              <a:cs typeface="Calibri"/>
              <a:sym typeface="Calibri"/>
            </a:endParaRPr>
          </a:p>
        </p:txBody>
      </p:sp>
      <p:pic>
        <p:nvPicPr>
          <p:cNvPr descr="SRH Berlin University logo.png" id="285" name="Google Shape;285;p33"/>
          <p:cNvPicPr preferRelativeResize="0"/>
          <p:nvPr/>
        </p:nvPicPr>
        <p:blipFill rotWithShape="1">
          <a:blip r:embed="rId5">
            <a:alphaModFix/>
          </a:blip>
          <a:srcRect b="0" l="0" r="0" t="0"/>
          <a:stretch/>
        </p:blipFill>
        <p:spPr>
          <a:xfrm>
            <a:off x="38819" y="6533259"/>
            <a:ext cx="836761" cy="2378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5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Arial"/>
              <a:buNone/>
            </a:pPr>
            <a:r>
              <a:rPr lang="en-US" sz="3200" u="sng">
                <a:latin typeface="Arial"/>
                <a:ea typeface="Arial"/>
                <a:cs typeface="Arial"/>
                <a:sym typeface="Arial"/>
              </a:rPr>
              <a:t>Training the Model</a:t>
            </a:r>
            <a:endParaRPr sz="3200" u="sng">
              <a:latin typeface="Arial"/>
              <a:ea typeface="Arial"/>
              <a:cs typeface="Arial"/>
              <a:sym typeface="Arial"/>
            </a:endParaRPr>
          </a:p>
        </p:txBody>
      </p:sp>
      <p:pic>
        <p:nvPicPr>
          <p:cNvPr id="291" name="Google Shape;291;p34"/>
          <p:cNvPicPr preferRelativeResize="0"/>
          <p:nvPr>
            <p:ph idx="1" type="body"/>
          </p:nvPr>
        </p:nvPicPr>
        <p:blipFill rotWithShape="1">
          <a:blip r:embed="rId3">
            <a:alphaModFix/>
          </a:blip>
          <a:srcRect b="0" l="0" r="0" t="0"/>
          <a:stretch/>
        </p:blipFill>
        <p:spPr>
          <a:xfrm>
            <a:off x="457200" y="1404879"/>
            <a:ext cx="8229600" cy="2600124"/>
          </a:xfrm>
          <a:prstGeom prst="rect">
            <a:avLst/>
          </a:prstGeom>
          <a:noFill/>
          <a:ln>
            <a:noFill/>
          </a:ln>
        </p:spPr>
      </p:pic>
      <p:pic>
        <p:nvPicPr>
          <p:cNvPr id="292" name="Google Shape;292;p34"/>
          <p:cNvPicPr preferRelativeResize="0"/>
          <p:nvPr/>
        </p:nvPicPr>
        <p:blipFill rotWithShape="1">
          <a:blip r:embed="rId4">
            <a:alphaModFix/>
          </a:blip>
          <a:srcRect b="0" l="0" r="0" t="0"/>
          <a:stretch/>
        </p:blipFill>
        <p:spPr>
          <a:xfrm>
            <a:off x="4470400" y="4125594"/>
            <a:ext cx="3851910" cy="2275206"/>
          </a:xfrm>
          <a:prstGeom prst="rect">
            <a:avLst/>
          </a:prstGeom>
          <a:noFill/>
          <a:ln>
            <a:noFill/>
          </a:ln>
        </p:spPr>
      </p:pic>
      <p:sp>
        <p:nvSpPr>
          <p:cNvPr id="293" name="Google Shape;293;p34"/>
          <p:cNvSpPr/>
          <p:nvPr/>
        </p:nvSpPr>
        <p:spPr>
          <a:xfrm>
            <a:off x="365760" y="4246880"/>
            <a:ext cx="3851910" cy="2153920"/>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ReduceLROnPlateau-</a:t>
            </a:r>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Patience=5</a:t>
            </a:r>
            <a:r>
              <a:rPr lang="en-US" sz="1600">
                <a:solidFill>
                  <a:schemeClr val="dk1"/>
                </a:solidFill>
                <a:latin typeface="Calibri"/>
                <a:ea typeface="Calibri"/>
                <a:cs typeface="Calibri"/>
                <a:sym typeface="Calibri"/>
              </a:rPr>
              <a:t>: waiting time to conclude there was no improvement in the val_loss</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mode</a:t>
            </a:r>
            <a:r>
              <a:rPr lang="en-US" sz="1600">
                <a:solidFill>
                  <a:schemeClr val="dk1"/>
                </a:solidFill>
                <a:latin typeface="Calibri"/>
                <a:ea typeface="Calibri"/>
                <a:cs typeface="Calibri"/>
                <a:sym typeface="Calibri"/>
              </a:rPr>
              <a:t>=‘min’: Learning rate will be reduced by the given </a:t>
            </a:r>
            <a:r>
              <a:rPr b="1" lang="en-US" sz="1600">
                <a:solidFill>
                  <a:schemeClr val="dk1"/>
                </a:solidFill>
                <a:latin typeface="Calibri"/>
                <a:ea typeface="Calibri"/>
                <a:cs typeface="Calibri"/>
                <a:sym typeface="Calibri"/>
              </a:rPr>
              <a:t>factor</a:t>
            </a:r>
            <a:r>
              <a:rPr lang="en-US" sz="1600">
                <a:solidFill>
                  <a:schemeClr val="dk1"/>
                </a:solidFill>
                <a:latin typeface="Calibri"/>
                <a:ea typeface="Calibri"/>
                <a:cs typeface="Calibri"/>
                <a:sym typeface="Calibri"/>
              </a:rPr>
              <a:t> (0.1) once the patience time is over.</a:t>
            </a:r>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Verbose</a:t>
            </a:r>
            <a:r>
              <a:rPr lang="en-US" sz="1600">
                <a:solidFill>
                  <a:schemeClr val="dk1"/>
                </a:solidFill>
                <a:latin typeface="Calibri"/>
                <a:ea typeface="Calibri"/>
                <a:cs typeface="Calibri"/>
                <a:sym typeface="Calibri"/>
              </a:rPr>
              <a:t> =1 : update the callback logs.</a:t>
            </a:r>
            <a:endParaRPr sz="1600">
              <a:solidFill>
                <a:schemeClr val="dk1"/>
              </a:solidFill>
              <a:latin typeface="Calibri"/>
              <a:ea typeface="Calibri"/>
              <a:cs typeface="Calibri"/>
              <a:sym typeface="Calibri"/>
            </a:endParaRPr>
          </a:p>
        </p:txBody>
      </p:sp>
      <p:pic>
        <p:nvPicPr>
          <p:cNvPr descr="SRH Berlin University logo.png" id="294" name="Google Shape;294;p34"/>
          <p:cNvPicPr preferRelativeResize="0"/>
          <p:nvPr/>
        </p:nvPicPr>
        <p:blipFill rotWithShape="1">
          <a:blip r:embed="rId5">
            <a:alphaModFix/>
          </a:blip>
          <a:srcRect b="0" l="0" r="0" t="0"/>
          <a:stretch/>
        </p:blipFill>
        <p:spPr>
          <a:xfrm>
            <a:off x="38819" y="6533259"/>
            <a:ext cx="836761" cy="2378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5"/>
          <p:cNvSpPr txBox="1"/>
          <p:nvPr>
            <p:ph type="title"/>
          </p:nvPr>
        </p:nvSpPr>
        <p:spPr>
          <a:xfrm>
            <a:off x="311700" y="265954"/>
            <a:ext cx="8520600" cy="92276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800"/>
              <a:buFont typeface="Arial"/>
              <a:buNone/>
            </a:pPr>
            <a:r>
              <a:rPr lang="en-US" sz="3200" u="sng">
                <a:latin typeface="Arial"/>
                <a:ea typeface="Arial"/>
                <a:cs typeface="Arial"/>
                <a:sym typeface="Arial"/>
              </a:rPr>
              <a:t>Model Accuracy</a:t>
            </a:r>
            <a:endParaRPr sz="3200" u="sng">
              <a:latin typeface="Arial"/>
              <a:ea typeface="Arial"/>
              <a:cs typeface="Arial"/>
              <a:sym typeface="Arial"/>
            </a:endParaRPr>
          </a:p>
        </p:txBody>
      </p:sp>
      <p:pic>
        <p:nvPicPr>
          <p:cNvPr id="300" name="Google Shape;300;p35"/>
          <p:cNvPicPr preferRelativeResize="0"/>
          <p:nvPr/>
        </p:nvPicPr>
        <p:blipFill rotWithShape="1">
          <a:blip r:embed="rId3">
            <a:alphaModFix/>
          </a:blip>
          <a:srcRect b="0" l="0" r="0" t="0"/>
          <a:stretch/>
        </p:blipFill>
        <p:spPr>
          <a:xfrm>
            <a:off x="1031240" y="4238512"/>
            <a:ext cx="7467600" cy="1838962"/>
          </a:xfrm>
          <a:prstGeom prst="rect">
            <a:avLst/>
          </a:prstGeom>
          <a:noFill/>
          <a:ln>
            <a:noFill/>
          </a:ln>
        </p:spPr>
      </p:pic>
      <p:sp>
        <p:nvSpPr>
          <p:cNvPr id="301" name="Google Shape;301;p35"/>
          <p:cNvSpPr txBox="1"/>
          <p:nvPr/>
        </p:nvSpPr>
        <p:spPr>
          <a:xfrm>
            <a:off x="311700" y="3430794"/>
            <a:ext cx="8520600" cy="922765"/>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2800"/>
              <a:buFont typeface="Arial"/>
              <a:buNone/>
            </a:pPr>
            <a:r>
              <a:rPr lang="en-US" sz="3200" u="sng">
                <a:solidFill>
                  <a:schemeClr val="dk1"/>
                </a:solidFill>
                <a:latin typeface="Arial"/>
                <a:ea typeface="Arial"/>
                <a:cs typeface="Arial"/>
                <a:sym typeface="Arial"/>
              </a:rPr>
              <a:t>Saving Model &amp; Weights</a:t>
            </a:r>
            <a:endParaRPr/>
          </a:p>
        </p:txBody>
      </p:sp>
      <p:pic>
        <p:nvPicPr>
          <p:cNvPr id="302" name="Google Shape;302;p35"/>
          <p:cNvPicPr preferRelativeResize="0"/>
          <p:nvPr/>
        </p:nvPicPr>
        <p:blipFill rotWithShape="1">
          <a:blip r:embed="rId4">
            <a:alphaModFix/>
          </a:blip>
          <a:srcRect b="0" l="0" r="0" t="0"/>
          <a:stretch/>
        </p:blipFill>
        <p:spPr>
          <a:xfrm>
            <a:off x="838200" y="1523313"/>
            <a:ext cx="7660640" cy="1819327"/>
          </a:xfrm>
          <a:prstGeom prst="rect">
            <a:avLst/>
          </a:prstGeom>
          <a:noFill/>
          <a:ln>
            <a:noFill/>
          </a:ln>
        </p:spPr>
      </p:pic>
      <p:pic>
        <p:nvPicPr>
          <p:cNvPr descr="SRH Berlin University logo.png" id="303" name="Google Shape;303;p35"/>
          <p:cNvPicPr preferRelativeResize="0"/>
          <p:nvPr/>
        </p:nvPicPr>
        <p:blipFill rotWithShape="1">
          <a:blip r:embed="rId5">
            <a:alphaModFix/>
          </a:blip>
          <a:srcRect b="0" l="0" r="0" t="0"/>
          <a:stretch/>
        </p:blipFill>
        <p:spPr>
          <a:xfrm>
            <a:off x="38819" y="6533259"/>
            <a:ext cx="836761" cy="2378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6"/>
          <p:cNvSpPr txBox="1"/>
          <p:nvPr>
            <p:ph type="title"/>
          </p:nvPr>
        </p:nvSpPr>
        <p:spPr>
          <a:xfrm>
            <a:off x="457200" y="265760"/>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Arial"/>
              <a:buNone/>
            </a:pPr>
            <a:r>
              <a:rPr lang="en-US" sz="3200" u="sng">
                <a:latin typeface="Arial"/>
                <a:ea typeface="Arial"/>
                <a:cs typeface="Arial"/>
                <a:sym typeface="Arial"/>
              </a:rPr>
              <a:t>Demo file-Code</a:t>
            </a:r>
            <a:endParaRPr sz="3200" u="sng">
              <a:latin typeface="Arial"/>
              <a:ea typeface="Arial"/>
              <a:cs typeface="Arial"/>
              <a:sym typeface="Arial"/>
            </a:endParaRPr>
          </a:p>
        </p:txBody>
      </p:sp>
      <p:pic>
        <p:nvPicPr>
          <p:cNvPr id="309" name="Google Shape;309;p36"/>
          <p:cNvPicPr preferRelativeResize="0"/>
          <p:nvPr>
            <p:ph idx="1" type="body"/>
          </p:nvPr>
        </p:nvPicPr>
        <p:blipFill rotWithShape="1">
          <a:blip r:embed="rId3">
            <a:alphaModFix/>
          </a:blip>
          <a:srcRect b="0" l="0" r="0" t="0"/>
          <a:stretch/>
        </p:blipFill>
        <p:spPr>
          <a:xfrm>
            <a:off x="457200" y="2052884"/>
            <a:ext cx="8229600" cy="3638349"/>
          </a:xfrm>
          <a:prstGeom prst="rect">
            <a:avLst/>
          </a:prstGeom>
          <a:noFill/>
          <a:ln>
            <a:noFill/>
          </a:ln>
        </p:spPr>
      </p:pic>
      <p:sp>
        <p:nvSpPr>
          <p:cNvPr id="310" name="Google Shape;310;p36"/>
          <p:cNvSpPr/>
          <p:nvPr/>
        </p:nvSpPr>
        <p:spPr>
          <a:xfrm>
            <a:off x="3888419" y="2183907"/>
            <a:ext cx="4731799" cy="1597980"/>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The required libraries are loaded.</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Assigning all emotions 0 value, to calculate the heightened emotion.</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Loaded the trained model.</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Loaded the “haarcascade_frontalface” to find the face.</a:t>
            </a:r>
            <a:endParaRPr sz="1600">
              <a:solidFill>
                <a:schemeClr val="lt1"/>
              </a:solidFill>
              <a:latin typeface="Calibri"/>
              <a:ea typeface="Calibri"/>
              <a:cs typeface="Calibri"/>
              <a:sym typeface="Calibri"/>
            </a:endParaRPr>
          </a:p>
        </p:txBody>
      </p:sp>
      <p:pic>
        <p:nvPicPr>
          <p:cNvPr descr="SRH Berlin University logo.png" id="311" name="Google Shape;311;p36"/>
          <p:cNvPicPr preferRelativeResize="0"/>
          <p:nvPr/>
        </p:nvPicPr>
        <p:blipFill rotWithShape="1">
          <a:blip r:embed="rId4">
            <a:alphaModFix/>
          </a:blip>
          <a:srcRect b="0" l="0" r="0" t="0"/>
          <a:stretch/>
        </p:blipFill>
        <p:spPr>
          <a:xfrm>
            <a:off x="38819" y="6533259"/>
            <a:ext cx="836761" cy="2378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pic>
        <p:nvPicPr>
          <p:cNvPr id="316" name="Google Shape;316;p37"/>
          <p:cNvPicPr preferRelativeResize="0"/>
          <p:nvPr>
            <p:ph idx="1" type="body"/>
          </p:nvPr>
        </p:nvPicPr>
        <p:blipFill rotWithShape="1">
          <a:blip r:embed="rId3">
            <a:alphaModFix/>
          </a:blip>
          <a:srcRect b="0" l="0" r="0" t="0"/>
          <a:stretch/>
        </p:blipFill>
        <p:spPr>
          <a:xfrm>
            <a:off x="772357" y="1519943"/>
            <a:ext cx="7439487" cy="4818713"/>
          </a:xfrm>
          <a:prstGeom prst="rect">
            <a:avLst/>
          </a:prstGeom>
          <a:noFill/>
          <a:ln>
            <a:noFill/>
          </a:ln>
        </p:spPr>
      </p:pic>
      <p:sp>
        <p:nvSpPr>
          <p:cNvPr id="317" name="Google Shape;317;p37"/>
          <p:cNvSpPr/>
          <p:nvPr/>
        </p:nvSpPr>
        <p:spPr>
          <a:xfrm>
            <a:off x="532660" y="274638"/>
            <a:ext cx="8069802" cy="124530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Convert the video frame to  grayscale, as the model is trained with grayscale images.</a:t>
            </a:r>
            <a:endParaRPr/>
          </a:p>
          <a:p>
            <a:pPr indent="-285750" lvl="0" marL="285750"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Using haar_cascade to focus on the face while recognizing the emption.</a:t>
            </a:r>
            <a:endParaRPr/>
          </a:p>
          <a:p>
            <a:pPr indent="-285750" lvl="0" marL="285750"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Incrementing the counter of the emotion, to calculate the emotion recognized more number of times.</a:t>
            </a:r>
            <a:endParaRPr/>
          </a:p>
        </p:txBody>
      </p:sp>
      <p:pic>
        <p:nvPicPr>
          <p:cNvPr descr="SRH Berlin University logo.png" id="318" name="Google Shape;318;p37"/>
          <p:cNvPicPr preferRelativeResize="0"/>
          <p:nvPr/>
        </p:nvPicPr>
        <p:blipFill rotWithShape="1">
          <a:blip r:embed="rId4">
            <a:alphaModFix/>
          </a:blip>
          <a:srcRect b="0" l="0" r="0" t="0"/>
          <a:stretch/>
        </p:blipFill>
        <p:spPr>
          <a:xfrm>
            <a:off x="38819" y="6524381"/>
            <a:ext cx="836761" cy="237826"/>
          </a:xfrm>
          <a:prstGeom prst="rect">
            <a:avLst/>
          </a:prstGeom>
          <a:noFill/>
          <a:ln>
            <a:noFill/>
          </a:ln>
        </p:spPr>
      </p:pic>
      <p:pic>
        <p:nvPicPr>
          <p:cNvPr descr="SRH Berlin University logo.png" id="319" name="Google Shape;319;p37"/>
          <p:cNvPicPr preferRelativeResize="0"/>
          <p:nvPr/>
        </p:nvPicPr>
        <p:blipFill rotWithShape="1">
          <a:blip r:embed="rId4">
            <a:alphaModFix/>
          </a:blip>
          <a:srcRect b="0" l="0" r="0" t="0"/>
          <a:stretch/>
        </p:blipFill>
        <p:spPr>
          <a:xfrm>
            <a:off x="38819" y="6524381"/>
            <a:ext cx="836761" cy="237826"/>
          </a:xfrm>
          <a:prstGeom prst="rect">
            <a:avLst/>
          </a:prstGeom>
          <a:noFill/>
          <a:ln>
            <a:noFill/>
          </a:ln>
        </p:spPr>
      </p:pic>
      <p:pic>
        <p:nvPicPr>
          <p:cNvPr descr="SRH Berlin University logo.png" id="320" name="Google Shape;320;p37"/>
          <p:cNvPicPr preferRelativeResize="0"/>
          <p:nvPr/>
        </p:nvPicPr>
        <p:blipFill rotWithShape="1">
          <a:blip r:embed="rId4">
            <a:alphaModFix/>
          </a:blip>
          <a:srcRect b="0" l="0" r="0" t="0"/>
          <a:stretch/>
        </p:blipFill>
        <p:spPr>
          <a:xfrm>
            <a:off x="38819" y="6524381"/>
            <a:ext cx="836761" cy="237826"/>
          </a:xfrm>
          <a:prstGeom prst="rect">
            <a:avLst/>
          </a:prstGeom>
          <a:noFill/>
          <a:ln>
            <a:noFill/>
          </a:ln>
        </p:spPr>
      </p:pic>
      <p:pic>
        <p:nvPicPr>
          <p:cNvPr descr="SRH Berlin University logo.png" id="321" name="Google Shape;321;p37"/>
          <p:cNvPicPr preferRelativeResize="0"/>
          <p:nvPr/>
        </p:nvPicPr>
        <p:blipFill rotWithShape="1">
          <a:blip r:embed="rId4">
            <a:alphaModFix/>
          </a:blip>
          <a:srcRect b="0" l="0" r="0" t="0"/>
          <a:stretch/>
        </p:blipFill>
        <p:spPr>
          <a:xfrm>
            <a:off x="38819" y="6524381"/>
            <a:ext cx="836761" cy="237826"/>
          </a:xfrm>
          <a:prstGeom prst="rect">
            <a:avLst/>
          </a:prstGeom>
          <a:noFill/>
          <a:ln>
            <a:noFill/>
          </a:ln>
        </p:spPr>
      </p:pic>
      <p:pic>
        <p:nvPicPr>
          <p:cNvPr descr="SRH Berlin University logo.png" id="322" name="Google Shape;322;p37"/>
          <p:cNvPicPr preferRelativeResize="0"/>
          <p:nvPr/>
        </p:nvPicPr>
        <p:blipFill rotWithShape="1">
          <a:blip r:embed="rId4">
            <a:alphaModFix/>
          </a:blip>
          <a:srcRect b="0" l="0" r="0" t="0"/>
          <a:stretch/>
        </p:blipFill>
        <p:spPr>
          <a:xfrm>
            <a:off x="38819" y="6524381"/>
            <a:ext cx="836761" cy="237826"/>
          </a:xfrm>
          <a:prstGeom prst="rect">
            <a:avLst/>
          </a:prstGeom>
          <a:noFill/>
          <a:ln>
            <a:noFill/>
          </a:ln>
        </p:spPr>
      </p:pic>
      <p:pic>
        <p:nvPicPr>
          <p:cNvPr descr="SRH Berlin University logo.png" id="323" name="Google Shape;323;p37"/>
          <p:cNvPicPr preferRelativeResize="0"/>
          <p:nvPr/>
        </p:nvPicPr>
        <p:blipFill rotWithShape="1">
          <a:blip r:embed="rId4">
            <a:alphaModFix/>
          </a:blip>
          <a:srcRect b="0" l="0" r="0" t="0"/>
          <a:stretch/>
        </p:blipFill>
        <p:spPr>
          <a:xfrm>
            <a:off x="38819" y="6524381"/>
            <a:ext cx="836761" cy="2378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pic>
        <p:nvPicPr>
          <p:cNvPr id="328" name="Google Shape;328;p38"/>
          <p:cNvPicPr preferRelativeResize="0"/>
          <p:nvPr>
            <p:ph idx="1" type="body"/>
          </p:nvPr>
        </p:nvPicPr>
        <p:blipFill rotWithShape="1">
          <a:blip r:embed="rId3">
            <a:alphaModFix/>
          </a:blip>
          <a:srcRect b="0" l="0" r="0" t="0"/>
          <a:stretch/>
        </p:blipFill>
        <p:spPr>
          <a:xfrm>
            <a:off x="865834" y="1600200"/>
            <a:ext cx="7412331" cy="4525963"/>
          </a:xfrm>
          <a:prstGeom prst="rect">
            <a:avLst/>
          </a:prstGeom>
          <a:noFill/>
          <a:ln>
            <a:noFill/>
          </a:ln>
        </p:spPr>
      </p:pic>
      <p:sp>
        <p:nvSpPr>
          <p:cNvPr id="329" name="Google Shape;329;p38"/>
          <p:cNvSpPr/>
          <p:nvPr/>
        </p:nvSpPr>
        <p:spPr>
          <a:xfrm>
            <a:off x="532660" y="274638"/>
            <a:ext cx="8069802" cy="124530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Assigning different color for each emotions. </a:t>
            </a:r>
            <a:endParaRPr/>
          </a:p>
          <a:p>
            <a:pPr indent="-285750" lvl="0" marL="285750"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When user presses “q” the video is terminated.</a:t>
            </a:r>
            <a:endParaRPr/>
          </a:p>
          <a:p>
            <a:pPr indent="-285750" lvl="0" marL="285750"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The max emotion pop-up appears.</a:t>
            </a:r>
            <a:endParaRPr/>
          </a:p>
        </p:txBody>
      </p:sp>
      <p:pic>
        <p:nvPicPr>
          <p:cNvPr descr="SRH Berlin University logo.png" id="330" name="Google Shape;330;p38"/>
          <p:cNvPicPr preferRelativeResize="0"/>
          <p:nvPr/>
        </p:nvPicPr>
        <p:blipFill rotWithShape="1">
          <a:blip r:embed="rId4">
            <a:alphaModFix/>
          </a:blip>
          <a:srcRect b="0" l="0" r="0" t="0"/>
          <a:stretch/>
        </p:blipFill>
        <p:spPr>
          <a:xfrm>
            <a:off x="38819" y="6508287"/>
            <a:ext cx="836761" cy="28777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pic>
        <p:nvPicPr>
          <p:cNvPr id="335" name="Google Shape;335;p39"/>
          <p:cNvPicPr preferRelativeResize="0"/>
          <p:nvPr>
            <p:ph idx="1" type="body"/>
          </p:nvPr>
        </p:nvPicPr>
        <p:blipFill rotWithShape="1">
          <a:blip r:embed="rId3">
            <a:alphaModFix/>
          </a:blip>
          <a:srcRect b="0" l="0" r="0" t="0"/>
          <a:stretch/>
        </p:blipFill>
        <p:spPr>
          <a:xfrm>
            <a:off x="457200" y="2032987"/>
            <a:ext cx="8229600" cy="3471168"/>
          </a:xfrm>
          <a:prstGeom prst="rect">
            <a:avLst/>
          </a:prstGeom>
          <a:noFill/>
          <a:ln>
            <a:noFill/>
          </a:ln>
        </p:spPr>
      </p:pic>
      <p:sp>
        <p:nvSpPr>
          <p:cNvPr id="336" name="Google Shape;336;p39"/>
          <p:cNvSpPr/>
          <p:nvPr/>
        </p:nvSpPr>
        <p:spPr>
          <a:xfrm>
            <a:off x="532660" y="576481"/>
            <a:ext cx="8069802" cy="124530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drawrect() to implement the rectangular box to  display the emotion defected. </a:t>
            </a:r>
            <a:endParaRPr/>
          </a:p>
          <a:p>
            <a:pPr indent="-285750" lvl="0" marL="285750" marR="0" rtl="0" algn="l">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getMaxEmotion() to find the heightened emotion and display in the rectangular box.</a:t>
            </a:r>
            <a:endParaRPr/>
          </a:p>
        </p:txBody>
      </p:sp>
      <p:pic>
        <p:nvPicPr>
          <p:cNvPr descr="SRH Berlin University logo.png" id="337" name="Google Shape;337;p39"/>
          <p:cNvPicPr preferRelativeResize="0"/>
          <p:nvPr/>
        </p:nvPicPr>
        <p:blipFill rotWithShape="1">
          <a:blip r:embed="rId4">
            <a:alphaModFix/>
          </a:blip>
          <a:srcRect b="0" l="0" r="0" t="0"/>
          <a:stretch/>
        </p:blipFill>
        <p:spPr>
          <a:xfrm>
            <a:off x="38819" y="6533259"/>
            <a:ext cx="836761" cy="2378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40"/>
          <p:cNvSpPr txBox="1"/>
          <p:nvPr>
            <p:ph type="title"/>
          </p:nvPr>
        </p:nvSpPr>
        <p:spPr>
          <a:xfrm>
            <a:off x="129279" y="250998"/>
            <a:ext cx="8520600" cy="80430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800"/>
              <a:buFont typeface="Arial"/>
              <a:buNone/>
            </a:pPr>
            <a:r>
              <a:rPr lang="en-US" sz="3200" u="sng">
                <a:latin typeface="Arial"/>
                <a:ea typeface="Arial"/>
                <a:cs typeface="Arial"/>
                <a:sym typeface="Arial"/>
              </a:rPr>
              <a:t>Outputs</a:t>
            </a:r>
            <a:endParaRPr sz="3200" u="sng">
              <a:latin typeface="Arial"/>
              <a:ea typeface="Arial"/>
              <a:cs typeface="Arial"/>
              <a:sym typeface="Arial"/>
            </a:endParaRPr>
          </a:p>
        </p:txBody>
      </p:sp>
      <p:pic>
        <p:nvPicPr>
          <p:cNvPr id="343" name="Google Shape;343;p40"/>
          <p:cNvPicPr preferRelativeResize="0"/>
          <p:nvPr/>
        </p:nvPicPr>
        <p:blipFill rotWithShape="1">
          <a:blip r:embed="rId3">
            <a:alphaModFix/>
          </a:blip>
          <a:srcRect b="0" l="0" r="0" t="0"/>
          <a:stretch/>
        </p:blipFill>
        <p:spPr>
          <a:xfrm>
            <a:off x="251805" y="1431874"/>
            <a:ext cx="4213973" cy="3623978"/>
          </a:xfrm>
          <a:prstGeom prst="rect">
            <a:avLst/>
          </a:prstGeom>
          <a:noFill/>
          <a:ln>
            <a:noFill/>
          </a:ln>
        </p:spPr>
      </p:pic>
      <p:pic>
        <p:nvPicPr>
          <p:cNvPr id="344" name="Google Shape;344;p40"/>
          <p:cNvPicPr preferRelativeResize="0"/>
          <p:nvPr/>
        </p:nvPicPr>
        <p:blipFill rotWithShape="1">
          <a:blip r:embed="rId4">
            <a:alphaModFix/>
          </a:blip>
          <a:srcRect b="0" l="0" r="0" t="0"/>
          <a:stretch/>
        </p:blipFill>
        <p:spPr>
          <a:xfrm>
            <a:off x="4509856" y="1431874"/>
            <a:ext cx="4396395" cy="3623978"/>
          </a:xfrm>
          <a:prstGeom prst="rect">
            <a:avLst/>
          </a:prstGeom>
          <a:noFill/>
          <a:ln>
            <a:noFill/>
          </a:ln>
        </p:spPr>
      </p:pic>
      <p:pic>
        <p:nvPicPr>
          <p:cNvPr descr="SRH Berlin University logo.png" id="345" name="Google Shape;345;p40"/>
          <p:cNvPicPr preferRelativeResize="0"/>
          <p:nvPr/>
        </p:nvPicPr>
        <p:blipFill rotWithShape="1">
          <a:blip r:embed="rId5">
            <a:alphaModFix/>
          </a:blip>
          <a:srcRect b="0" l="0" r="0" t="0"/>
          <a:stretch/>
        </p:blipFill>
        <p:spPr>
          <a:xfrm>
            <a:off x="38819" y="6533259"/>
            <a:ext cx="836761" cy="2378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pic>
        <p:nvPicPr>
          <p:cNvPr id="350" name="Google Shape;350;p41"/>
          <p:cNvPicPr preferRelativeResize="0"/>
          <p:nvPr/>
        </p:nvPicPr>
        <p:blipFill rotWithShape="1">
          <a:blip r:embed="rId3">
            <a:alphaModFix/>
          </a:blip>
          <a:srcRect b="0" l="0" r="0" t="0"/>
          <a:stretch/>
        </p:blipFill>
        <p:spPr>
          <a:xfrm>
            <a:off x="231801" y="1568209"/>
            <a:ext cx="4174150" cy="3314509"/>
          </a:xfrm>
          <a:prstGeom prst="rect">
            <a:avLst/>
          </a:prstGeom>
          <a:noFill/>
          <a:ln>
            <a:noFill/>
          </a:ln>
        </p:spPr>
      </p:pic>
      <p:pic>
        <p:nvPicPr>
          <p:cNvPr id="351" name="Google Shape;351;p41"/>
          <p:cNvPicPr preferRelativeResize="0"/>
          <p:nvPr/>
        </p:nvPicPr>
        <p:blipFill rotWithShape="1">
          <a:blip r:embed="rId4">
            <a:alphaModFix/>
          </a:blip>
          <a:srcRect b="0" l="0" r="0" t="0"/>
          <a:stretch/>
        </p:blipFill>
        <p:spPr>
          <a:xfrm>
            <a:off x="4453966" y="1568209"/>
            <a:ext cx="4506248" cy="3314509"/>
          </a:xfrm>
          <a:prstGeom prst="rect">
            <a:avLst/>
          </a:prstGeom>
          <a:noFill/>
          <a:ln>
            <a:noFill/>
          </a:ln>
        </p:spPr>
      </p:pic>
      <p:sp>
        <p:nvSpPr>
          <p:cNvPr id="352" name="Google Shape;352;p41"/>
          <p:cNvSpPr txBox="1"/>
          <p:nvPr>
            <p:ph type="title"/>
          </p:nvPr>
        </p:nvSpPr>
        <p:spPr>
          <a:xfrm>
            <a:off x="145651" y="225419"/>
            <a:ext cx="8520600" cy="80430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800"/>
              <a:buFont typeface="Arial"/>
              <a:buNone/>
            </a:pPr>
            <a:r>
              <a:rPr lang="en-US" sz="3200" u="sng">
                <a:latin typeface="Arial"/>
                <a:ea typeface="Arial"/>
                <a:cs typeface="Arial"/>
                <a:sym typeface="Arial"/>
              </a:rPr>
              <a:t>Outputs</a:t>
            </a:r>
            <a:endParaRPr sz="3200" u="sng">
              <a:latin typeface="Arial"/>
              <a:ea typeface="Arial"/>
              <a:cs typeface="Arial"/>
              <a:sym typeface="Arial"/>
            </a:endParaRPr>
          </a:p>
        </p:txBody>
      </p:sp>
      <p:pic>
        <p:nvPicPr>
          <p:cNvPr descr="SRH Berlin University logo.png" id="353" name="Google Shape;353;p41"/>
          <p:cNvPicPr preferRelativeResize="0"/>
          <p:nvPr/>
        </p:nvPicPr>
        <p:blipFill rotWithShape="1">
          <a:blip r:embed="rId5">
            <a:alphaModFix/>
          </a:blip>
          <a:srcRect b="0" l="0" r="0" t="0"/>
          <a:stretch/>
        </p:blipFill>
        <p:spPr>
          <a:xfrm>
            <a:off x="38819" y="6533259"/>
            <a:ext cx="836761" cy="2378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pic>
        <p:nvPicPr>
          <p:cNvPr id="358" name="Google Shape;358;p42"/>
          <p:cNvPicPr preferRelativeResize="0"/>
          <p:nvPr/>
        </p:nvPicPr>
        <p:blipFill rotWithShape="1">
          <a:blip r:embed="rId3">
            <a:alphaModFix/>
          </a:blip>
          <a:srcRect b="0" l="0" r="0" t="0"/>
          <a:stretch/>
        </p:blipFill>
        <p:spPr>
          <a:xfrm>
            <a:off x="228410" y="1661787"/>
            <a:ext cx="4263691" cy="3339614"/>
          </a:xfrm>
          <a:prstGeom prst="rect">
            <a:avLst/>
          </a:prstGeom>
          <a:noFill/>
          <a:ln>
            <a:noFill/>
          </a:ln>
        </p:spPr>
      </p:pic>
      <p:pic>
        <p:nvPicPr>
          <p:cNvPr id="359" name="Google Shape;359;p42"/>
          <p:cNvPicPr preferRelativeResize="0"/>
          <p:nvPr/>
        </p:nvPicPr>
        <p:blipFill rotWithShape="1">
          <a:blip r:embed="rId4">
            <a:alphaModFix/>
          </a:blip>
          <a:srcRect b="0" l="0" r="0" t="0"/>
          <a:stretch/>
        </p:blipFill>
        <p:spPr>
          <a:xfrm>
            <a:off x="4572000" y="1661787"/>
            <a:ext cx="4343590" cy="3339613"/>
          </a:xfrm>
          <a:prstGeom prst="rect">
            <a:avLst/>
          </a:prstGeom>
          <a:noFill/>
          <a:ln>
            <a:noFill/>
          </a:ln>
        </p:spPr>
      </p:pic>
      <p:sp>
        <p:nvSpPr>
          <p:cNvPr id="360" name="Google Shape;360;p42"/>
          <p:cNvSpPr txBox="1"/>
          <p:nvPr>
            <p:ph type="title"/>
          </p:nvPr>
        </p:nvSpPr>
        <p:spPr>
          <a:xfrm>
            <a:off x="311700" y="290219"/>
            <a:ext cx="8520600" cy="80430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800"/>
              <a:buFont typeface="Arial"/>
              <a:buNone/>
            </a:pPr>
            <a:r>
              <a:rPr lang="en-US" sz="3200" u="sng">
                <a:latin typeface="Arial"/>
                <a:ea typeface="Arial"/>
                <a:cs typeface="Arial"/>
                <a:sym typeface="Arial"/>
              </a:rPr>
              <a:t>Outputs</a:t>
            </a:r>
            <a:endParaRPr sz="3200" u="sng">
              <a:latin typeface="Arial"/>
              <a:ea typeface="Arial"/>
              <a:cs typeface="Arial"/>
              <a:sym typeface="Arial"/>
            </a:endParaRPr>
          </a:p>
        </p:txBody>
      </p:sp>
      <p:pic>
        <p:nvPicPr>
          <p:cNvPr descr="SRH Berlin University logo.png" id="361" name="Google Shape;361;p42"/>
          <p:cNvPicPr preferRelativeResize="0"/>
          <p:nvPr/>
        </p:nvPicPr>
        <p:blipFill rotWithShape="1">
          <a:blip r:embed="rId5">
            <a:alphaModFix/>
          </a:blip>
          <a:srcRect b="0" l="0" r="0" t="0"/>
          <a:stretch/>
        </p:blipFill>
        <p:spPr>
          <a:xfrm>
            <a:off x="38819" y="6533259"/>
            <a:ext cx="836761" cy="2378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Arial"/>
              <a:buNone/>
            </a:pPr>
            <a:r>
              <a:rPr lang="en-US" sz="3200" u="sng">
                <a:latin typeface="Arial"/>
                <a:ea typeface="Arial"/>
                <a:cs typeface="Arial"/>
                <a:sym typeface="Arial"/>
              </a:rPr>
              <a:t>Keras </a:t>
            </a:r>
            <a:endParaRPr sz="3200" u="sng">
              <a:latin typeface="Arial"/>
              <a:ea typeface="Arial"/>
              <a:cs typeface="Arial"/>
              <a:sym typeface="Arial"/>
            </a:endParaRPr>
          </a:p>
        </p:txBody>
      </p:sp>
      <p:sp>
        <p:nvSpPr>
          <p:cNvPr id="113" name="Google Shape;113;p16"/>
          <p:cNvSpPr txBox="1"/>
          <p:nvPr>
            <p:ph idx="1" type="body"/>
          </p:nvPr>
        </p:nvSpPr>
        <p:spPr>
          <a:xfrm>
            <a:off x="457200" y="1609078"/>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1815"/>
              <a:buFont typeface="Arial"/>
              <a:buChar char="•"/>
            </a:pPr>
            <a:r>
              <a:rPr lang="en-US" sz="1815"/>
              <a:t>Keras</a:t>
            </a:r>
            <a:r>
              <a:rPr lang="en-US" sz="1760"/>
              <a:t> </a:t>
            </a:r>
            <a:r>
              <a:rPr lang="en-US" sz="1815"/>
              <a:t>is an open source neural network library written in Python.</a:t>
            </a:r>
            <a:endParaRPr/>
          </a:p>
          <a:p>
            <a:pPr indent="-342900" lvl="0" marL="342900" rtl="0" algn="l">
              <a:lnSpc>
                <a:spcPct val="80000"/>
              </a:lnSpc>
              <a:spcBef>
                <a:spcPts val="363"/>
              </a:spcBef>
              <a:spcAft>
                <a:spcPts val="0"/>
              </a:spcAft>
              <a:buClr>
                <a:schemeClr val="dk1"/>
              </a:buClr>
              <a:buSzPts val="1815"/>
              <a:buFont typeface="Arial"/>
              <a:buChar char="•"/>
            </a:pPr>
            <a:r>
              <a:rPr lang="en-US" sz="1815"/>
              <a:t>Keras is designed to enable fast experimentation with deep neural networks. It focusses on being user friendly and modular and hence easy to use.</a:t>
            </a:r>
            <a:endParaRPr/>
          </a:p>
          <a:p>
            <a:pPr indent="-342900" lvl="0" marL="342900" rtl="0" algn="l">
              <a:lnSpc>
                <a:spcPct val="80000"/>
              </a:lnSpc>
              <a:spcBef>
                <a:spcPts val="363"/>
              </a:spcBef>
              <a:spcAft>
                <a:spcPts val="0"/>
              </a:spcAft>
              <a:buClr>
                <a:schemeClr val="dk1"/>
              </a:buClr>
              <a:buSzPts val="1815"/>
              <a:buFont typeface="Arial"/>
              <a:buChar char="•"/>
            </a:pPr>
            <a:r>
              <a:rPr lang="en-US" sz="1815"/>
              <a:t>Keras doesn't handle low-level computation. Instead, it uses another library to do it, called the "</a:t>
            </a:r>
            <a:r>
              <a:rPr b="1" lang="en-US" sz="1815"/>
              <a:t>Backend</a:t>
            </a:r>
            <a:r>
              <a:rPr lang="en-US" sz="1815"/>
              <a:t>”.</a:t>
            </a:r>
            <a:endParaRPr/>
          </a:p>
          <a:p>
            <a:pPr indent="-342900" lvl="0" marL="342900" rtl="0" algn="l">
              <a:lnSpc>
                <a:spcPct val="80000"/>
              </a:lnSpc>
              <a:spcBef>
                <a:spcPts val="363"/>
              </a:spcBef>
              <a:spcAft>
                <a:spcPts val="0"/>
              </a:spcAft>
              <a:buClr>
                <a:schemeClr val="dk1"/>
              </a:buClr>
              <a:buSzPts val="1815"/>
              <a:buFont typeface="Arial"/>
              <a:buChar char="•"/>
            </a:pPr>
            <a:r>
              <a:rPr lang="en-US" sz="1815"/>
              <a:t>Keras Backend, performs all </a:t>
            </a:r>
            <a:r>
              <a:rPr b="1" lang="en-US" sz="1815"/>
              <a:t>low-level</a:t>
            </a:r>
            <a:r>
              <a:rPr lang="en-US" sz="1815"/>
              <a:t> computation such as tensor products, convolutions and many other things with the help of other libraries such as TensorFlow or Theano.</a:t>
            </a:r>
            <a:r>
              <a:rPr b="1" lang="en-US" sz="1815"/>
              <a:t> TensorFlow</a:t>
            </a:r>
            <a:r>
              <a:rPr lang="en-US" sz="1815"/>
              <a:t> is the default "</a:t>
            </a:r>
            <a:r>
              <a:rPr b="1" lang="en-US" sz="1815"/>
              <a:t>backend engine</a:t>
            </a:r>
            <a:r>
              <a:rPr lang="en-US" sz="1815"/>
              <a:t>" but we can change it in the configuration.</a:t>
            </a:r>
            <a:endParaRPr/>
          </a:p>
          <a:p>
            <a:pPr indent="-342900" lvl="0" marL="342900" rtl="0" algn="l">
              <a:lnSpc>
                <a:spcPct val="80000"/>
              </a:lnSpc>
              <a:spcBef>
                <a:spcPts val="363"/>
              </a:spcBef>
              <a:spcAft>
                <a:spcPts val="0"/>
              </a:spcAft>
              <a:buClr>
                <a:schemeClr val="dk1"/>
              </a:buClr>
              <a:buSzPts val="1815"/>
              <a:buFont typeface="Arial"/>
              <a:buChar char="•"/>
            </a:pPr>
            <a:r>
              <a:rPr lang="en-US" sz="1815"/>
              <a:t>Keras is supported by variety of devices - iOS with Core ML, Android with Tensorflow Android, Web browser with .js support, Cloud engine, Raspberry Pi.</a:t>
            </a:r>
            <a:endParaRPr/>
          </a:p>
          <a:p>
            <a:pPr indent="-342900" lvl="0" marL="342900" rtl="0" algn="l">
              <a:lnSpc>
                <a:spcPct val="80000"/>
              </a:lnSpc>
              <a:spcBef>
                <a:spcPts val="363"/>
              </a:spcBef>
              <a:spcAft>
                <a:spcPts val="0"/>
              </a:spcAft>
              <a:buClr>
                <a:schemeClr val="dk1"/>
              </a:buClr>
              <a:buSzPts val="1815"/>
              <a:buFont typeface="Arial"/>
              <a:buChar char="•"/>
            </a:pPr>
            <a:r>
              <a:rPr lang="en-US" sz="1815"/>
              <a:t>Keras has a built-in support for data parallelism, which allows it to train on single GPU or use multiple GPUs at once. So it can process large volumes of data and speed up the time needed to train.</a:t>
            </a:r>
            <a:endParaRPr/>
          </a:p>
          <a:p>
            <a:pPr indent="-342900" lvl="0" marL="342900" rtl="0" algn="l">
              <a:lnSpc>
                <a:spcPct val="80000"/>
              </a:lnSpc>
              <a:spcBef>
                <a:spcPts val="363"/>
              </a:spcBef>
              <a:spcAft>
                <a:spcPts val="0"/>
              </a:spcAft>
              <a:buClr>
                <a:schemeClr val="dk1"/>
              </a:buClr>
              <a:buSzPts val="1815"/>
              <a:buFont typeface="Arial"/>
              <a:buChar char="•"/>
            </a:pPr>
            <a:r>
              <a:rPr lang="en-US" sz="1815"/>
              <a:t>Keras only handles high-level API, so it's not very useful if you want to make your own abstract layer for your research purposes as it has its own pre-configured layers.</a:t>
            </a:r>
            <a:endParaRPr/>
          </a:p>
        </p:txBody>
      </p:sp>
      <p:sp>
        <p:nvSpPr>
          <p:cNvPr id="114" name="Google Shape;114;p16"/>
          <p:cNvSpPr/>
          <p:nvPr/>
        </p:nvSpPr>
        <p:spPr>
          <a:xfrm>
            <a:off x="388398" y="1296140"/>
            <a:ext cx="8367204" cy="4731798"/>
          </a:xfrm>
          <a:prstGeom prst="roundRect">
            <a:avLst>
              <a:gd fmla="val 16667" name="adj"/>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Arial"/>
              <a:buNone/>
            </a:pPr>
            <a:r>
              <a:rPr lang="en-US" sz="3200" u="sng">
                <a:latin typeface="Arial"/>
                <a:ea typeface="Arial"/>
                <a:cs typeface="Arial"/>
                <a:sym typeface="Arial"/>
              </a:rPr>
              <a:t>Demo: Video links</a:t>
            </a:r>
            <a:endParaRPr sz="3200" u="sng">
              <a:latin typeface="Arial"/>
              <a:ea typeface="Arial"/>
              <a:cs typeface="Arial"/>
              <a:sym typeface="Arial"/>
            </a:endParaRPr>
          </a:p>
        </p:txBody>
      </p:sp>
      <p:sp>
        <p:nvSpPr>
          <p:cNvPr id="367" name="Google Shape;367;p4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None/>
            </a:pPr>
            <a:r>
              <a:rPr lang="en-US" sz="1800" u="sng">
                <a:solidFill>
                  <a:srgbClr val="000000"/>
                </a:solidFill>
                <a:hlinkClick r:id="rId3"/>
              </a:rPr>
              <a:t>Happy:</a:t>
            </a:r>
            <a:endParaRPr>
              <a:solidFill>
                <a:srgbClr val="000000"/>
              </a:solidFill>
            </a:endParaRPr>
          </a:p>
          <a:p>
            <a:pPr indent="-342900" lvl="0" marL="342900" rtl="0" algn="l">
              <a:spcBef>
                <a:spcPts val="360"/>
              </a:spcBef>
              <a:spcAft>
                <a:spcPts val="0"/>
              </a:spcAft>
              <a:buClr>
                <a:schemeClr val="dk1"/>
              </a:buClr>
              <a:buSzPts val="1800"/>
              <a:buChar char="•"/>
            </a:pPr>
            <a:r>
              <a:rPr lang="en-US" sz="1800" u="sng">
                <a:solidFill>
                  <a:schemeClr val="hlink"/>
                </a:solidFill>
                <a:hlinkClick r:id="rId4"/>
              </a:rPr>
              <a:t>https://drive.google.com/open?id=15WyFVvVQZ4tymdn2u0DudEOyAHU6GJnd</a:t>
            </a:r>
            <a:r>
              <a:rPr lang="en-US" sz="1800"/>
              <a:t> </a:t>
            </a:r>
            <a:endParaRPr/>
          </a:p>
          <a:p>
            <a:pPr indent="-228600" lvl="0" marL="34290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rPr lang="en-US" sz="1800" u="sng"/>
              <a:t>Sad:</a:t>
            </a:r>
            <a:endParaRPr/>
          </a:p>
          <a:p>
            <a:pPr indent="-342900" lvl="0" marL="342900" rtl="0" algn="l">
              <a:spcBef>
                <a:spcPts val="360"/>
              </a:spcBef>
              <a:spcAft>
                <a:spcPts val="0"/>
              </a:spcAft>
              <a:buClr>
                <a:schemeClr val="dk1"/>
              </a:buClr>
              <a:buSzPts val="1800"/>
              <a:buChar char="•"/>
            </a:pPr>
            <a:r>
              <a:rPr lang="en-US" sz="1800" u="sng">
                <a:solidFill>
                  <a:schemeClr val="hlink"/>
                </a:solidFill>
                <a:hlinkClick r:id="rId5"/>
              </a:rPr>
              <a:t>https://drive.google.com/open?id=1rnqUEH1JyPWG6hKgrvm1tBy4DiGPgyOk</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rPr lang="en-US" sz="1800" u="sng"/>
              <a:t>Happy:</a:t>
            </a:r>
            <a:endParaRPr/>
          </a:p>
          <a:p>
            <a:pPr indent="-342900" lvl="0" marL="342900" rtl="0" algn="l">
              <a:spcBef>
                <a:spcPts val="360"/>
              </a:spcBef>
              <a:spcAft>
                <a:spcPts val="0"/>
              </a:spcAft>
              <a:buClr>
                <a:schemeClr val="dk1"/>
              </a:buClr>
              <a:buSzPts val="1800"/>
              <a:buChar char="•"/>
            </a:pPr>
            <a:r>
              <a:rPr lang="en-US" sz="1800" u="sng">
                <a:solidFill>
                  <a:schemeClr val="hlink"/>
                </a:solidFill>
                <a:hlinkClick r:id="rId6"/>
              </a:rPr>
              <a:t>https://drive.google.com/open?id=13iZyFIWal3Tnj2IGwuglbv3ikxCiPPBt</a:t>
            </a:r>
            <a:endParaRPr sz="1800" u="sng"/>
          </a:p>
          <a:p>
            <a:pPr indent="0" lvl="0" marL="0" rtl="0" algn="l">
              <a:spcBef>
                <a:spcPts val="360"/>
              </a:spcBef>
              <a:spcAft>
                <a:spcPts val="0"/>
              </a:spcAft>
              <a:buClr>
                <a:schemeClr val="dk1"/>
              </a:buClr>
              <a:buSzPts val="1800"/>
              <a:buNone/>
            </a:pPr>
            <a:r>
              <a:t/>
            </a:r>
            <a:endParaRPr sz="1800" u="sng"/>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4"/>
          <p:cNvSpPr txBox="1"/>
          <p:nvPr>
            <p:ph idx="1" type="body"/>
          </p:nvPr>
        </p:nvSpPr>
        <p:spPr>
          <a:xfrm>
            <a:off x="457200" y="1907476"/>
            <a:ext cx="8229600" cy="421023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None/>
            </a:pPr>
            <a:r>
              <a:t/>
            </a:r>
            <a:endParaRPr sz="1600"/>
          </a:p>
          <a:p>
            <a:pPr indent="-285750" lvl="1" marL="742950" rtl="0" algn="l">
              <a:spcBef>
                <a:spcPts val="320"/>
              </a:spcBef>
              <a:spcAft>
                <a:spcPts val="0"/>
              </a:spcAft>
              <a:buClr>
                <a:schemeClr val="dk1"/>
              </a:buClr>
              <a:buSzPts val="1600"/>
              <a:buChar char="–"/>
            </a:pPr>
            <a:r>
              <a:rPr i="1" lang="en-US" sz="1600" u="sng">
                <a:solidFill>
                  <a:schemeClr val="hlink"/>
                </a:solidFill>
                <a:hlinkClick r:id="rId3"/>
              </a:rPr>
              <a:t>https://appliedmachinelearning.blog/2018/11/28/demonstration-of-facial-emotion-recognition-on-real-time-video-using-cnn-python-keras/</a:t>
            </a:r>
            <a:endParaRPr i="1" sz="1600"/>
          </a:p>
          <a:p>
            <a:pPr indent="-285750" lvl="1" marL="742950" rtl="0" algn="l">
              <a:spcBef>
                <a:spcPts val="320"/>
              </a:spcBef>
              <a:spcAft>
                <a:spcPts val="0"/>
              </a:spcAft>
              <a:buClr>
                <a:schemeClr val="dk1"/>
              </a:buClr>
              <a:buSzPts val="1600"/>
              <a:buChar char="–"/>
            </a:pPr>
            <a:r>
              <a:rPr i="1" lang="en-US" sz="1600" u="sng">
                <a:solidFill>
                  <a:schemeClr val="hlink"/>
                </a:solidFill>
                <a:hlinkClick r:id="rId4"/>
              </a:rPr>
              <a:t>http://cs231n.github.io/convolutional-networks/</a:t>
            </a:r>
            <a:endParaRPr i="1" sz="1600"/>
          </a:p>
          <a:p>
            <a:pPr indent="-285750" lvl="1" marL="742950" rtl="0" algn="l">
              <a:spcBef>
                <a:spcPts val="320"/>
              </a:spcBef>
              <a:spcAft>
                <a:spcPts val="0"/>
              </a:spcAft>
              <a:buClr>
                <a:srgbClr val="0000FF"/>
              </a:buClr>
              <a:buSzPts val="1600"/>
              <a:buChar char="–"/>
            </a:pPr>
            <a:r>
              <a:rPr i="1" lang="en-US" sz="1600" u="sng">
                <a:solidFill>
                  <a:srgbClr val="0000FF"/>
                </a:solidFill>
              </a:rPr>
              <a:t>https://keras.io/applications/</a:t>
            </a:r>
            <a:endParaRPr/>
          </a:p>
          <a:p>
            <a:pPr indent="-285750" lvl="1" marL="742950" rtl="0" algn="l">
              <a:spcBef>
                <a:spcPts val="320"/>
              </a:spcBef>
              <a:spcAft>
                <a:spcPts val="0"/>
              </a:spcAft>
              <a:buClr>
                <a:srgbClr val="0000FF"/>
              </a:buClr>
              <a:buSzPts val="1600"/>
              <a:buChar char="–"/>
            </a:pPr>
            <a:r>
              <a:rPr i="1" lang="en-US" sz="1600" u="sng">
                <a:solidFill>
                  <a:srgbClr val="0000FF"/>
                </a:solidFill>
              </a:rPr>
              <a:t>http://faculty.neu.edu.cn/yury/AAI/Textbook/Deep%20Learning%20with%20Python.pdf</a:t>
            </a:r>
            <a:endParaRPr/>
          </a:p>
          <a:p>
            <a:pPr indent="-285750" lvl="1" marL="742950" rtl="0" algn="l">
              <a:spcBef>
                <a:spcPts val="320"/>
              </a:spcBef>
              <a:spcAft>
                <a:spcPts val="0"/>
              </a:spcAft>
              <a:buClr>
                <a:srgbClr val="0000FF"/>
              </a:buClr>
              <a:buSzPts val="1600"/>
              <a:buChar char="–"/>
            </a:pPr>
            <a:r>
              <a:rPr i="1" lang="en-US" sz="1600" u="sng">
                <a:solidFill>
                  <a:srgbClr val="0000FF"/>
                </a:solidFill>
              </a:rPr>
              <a:t>https://towardsdatascience.com/applied-deep-learning-part-4-convolutional-neural-networks-584bc134c1e2</a:t>
            </a:r>
            <a:endParaRPr/>
          </a:p>
          <a:p>
            <a:pPr indent="-285750" lvl="1" marL="742950" rtl="0" algn="l">
              <a:spcBef>
                <a:spcPts val="320"/>
              </a:spcBef>
              <a:spcAft>
                <a:spcPts val="0"/>
              </a:spcAft>
              <a:buClr>
                <a:srgbClr val="0000FF"/>
              </a:buClr>
              <a:buSzPts val="1600"/>
              <a:buChar char="–"/>
            </a:pPr>
            <a:r>
              <a:rPr i="1" lang="en-US" sz="1600" u="sng">
                <a:solidFill>
                  <a:srgbClr val="0000FF"/>
                </a:solidFill>
              </a:rPr>
              <a:t>https://docs.opencv.org/2.4/modules/highgui/doc/reading_and_writing_images_and_video.html</a:t>
            </a:r>
            <a:endParaRPr/>
          </a:p>
          <a:p>
            <a:pPr indent="-285750" lvl="1" marL="742950" rtl="0" algn="l">
              <a:spcBef>
                <a:spcPts val="320"/>
              </a:spcBef>
              <a:spcAft>
                <a:spcPts val="0"/>
              </a:spcAft>
              <a:buClr>
                <a:srgbClr val="0000FF"/>
              </a:buClr>
              <a:buSzPts val="1600"/>
              <a:buChar char="–"/>
            </a:pPr>
            <a:r>
              <a:rPr i="1" lang="en-US" sz="1600" u="sng">
                <a:solidFill>
                  <a:srgbClr val="0000FF"/>
                </a:solidFill>
              </a:rPr>
              <a:t>https://pandas.pydata.org/pandas-docs/stable/</a:t>
            </a:r>
            <a:endParaRPr/>
          </a:p>
          <a:p>
            <a:pPr indent="-285750" lvl="1" marL="742950" rtl="0" algn="l">
              <a:spcBef>
                <a:spcPts val="320"/>
              </a:spcBef>
              <a:spcAft>
                <a:spcPts val="0"/>
              </a:spcAft>
              <a:buClr>
                <a:srgbClr val="0000FF"/>
              </a:buClr>
              <a:buSzPts val="1600"/>
              <a:buChar char="–"/>
            </a:pPr>
            <a:r>
              <a:rPr i="1" lang="en-US" sz="1600" u="sng">
                <a:solidFill>
                  <a:srgbClr val="0000FF"/>
                </a:solidFill>
              </a:rPr>
              <a:t>https://keras.io/</a:t>
            </a:r>
            <a:endParaRPr/>
          </a:p>
        </p:txBody>
      </p:sp>
      <p:sp>
        <p:nvSpPr>
          <p:cNvPr id="374" name="Google Shape;374;p44"/>
          <p:cNvSpPr txBox="1"/>
          <p:nvPr>
            <p:ph type="title"/>
          </p:nvPr>
        </p:nvSpPr>
        <p:spPr>
          <a:xfrm>
            <a:off x="457200" y="63452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400"/>
              <a:buFont typeface="Arial"/>
              <a:buNone/>
            </a:pPr>
            <a:r>
              <a:rPr lang="en-US" sz="3200" u="sng">
                <a:latin typeface="Arial"/>
                <a:ea typeface="Arial"/>
                <a:cs typeface="Arial"/>
                <a:sym typeface="Arial"/>
              </a:rPr>
              <a:t>References</a:t>
            </a:r>
            <a:endParaRPr/>
          </a:p>
        </p:txBody>
      </p:sp>
      <p:pic>
        <p:nvPicPr>
          <p:cNvPr descr="SRH Berlin University logo.png" id="375" name="Google Shape;375;p44"/>
          <p:cNvPicPr preferRelativeResize="0"/>
          <p:nvPr/>
        </p:nvPicPr>
        <p:blipFill rotWithShape="1">
          <a:blip r:embed="rId5">
            <a:alphaModFix/>
          </a:blip>
          <a:srcRect b="0" l="0" r="0" t="0"/>
          <a:stretch/>
        </p:blipFill>
        <p:spPr>
          <a:xfrm>
            <a:off x="38819" y="6533259"/>
            <a:ext cx="836761" cy="2378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Arial"/>
              <a:buNone/>
            </a:pPr>
            <a:r>
              <a:rPr lang="en-US" sz="3200" u="sng">
                <a:latin typeface="Arial"/>
                <a:ea typeface="Arial"/>
                <a:cs typeface="Arial"/>
                <a:sym typeface="Arial"/>
              </a:rPr>
              <a:t>How Computer Reads an Image?</a:t>
            </a:r>
            <a:endParaRPr sz="3200" u="sng">
              <a:latin typeface="Arial"/>
              <a:ea typeface="Arial"/>
              <a:cs typeface="Arial"/>
              <a:sym typeface="Arial"/>
            </a:endParaRPr>
          </a:p>
        </p:txBody>
      </p:sp>
      <p:sp>
        <p:nvSpPr>
          <p:cNvPr id="120" name="Google Shape;120;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800"/>
              <a:buChar char="•"/>
            </a:pPr>
            <a:r>
              <a:rPr lang="en-US" sz="1800"/>
              <a:t>How do  computers see an image? 🡪 As a matrix of pixel values.</a:t>
            </a:r>
            <a:br>
              <a:rPr lang="en-US" sz="1800"/>
            </a:br>
            <a:br>
              <a:rPr lang="en-US" sz="1800"/>
            </a:br>
            <a:br>
              <a:rPr lang="en-US" sz="1800"/>
            </a:br>
            <a:br>
              <a:rPr lang="en-US" sz="1800"/>
            </a:br>
            <a:br>
              <a:rPr lang="en-US" sz="1800"/>
            </a:br>
            <a:endParaRPr sz="1800"/>
          </a:p>
          <a:p>
            <a:pPr indent="-228600" lvl="0" marL="342900" rtl="0" algn="l">
              <a:spcBef>
                <a:spcPts val="360"/>
              </a:spcBef>
              <a:spcAft>
                <a:spcPts val="0"/>
              </a:spcAft>
              <a:buClr>
                <a:schemeClr val="dk1"/>
              </a:buClr>
              <a:buSzPts val="1800"/>
              <a:buNone/>
            </a:pPr>
            <a:r>
              <a:t/>
            </a:r>
            <a:endParaRPr sz="1800"/>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US" sz="1800"/>
              <a:t>A typical image, have </a:t>
            </a:r>
            <a:r>
              <a:rPr b="1" lang="en-US" sz="1800"/>
              <a:t>3</a:t>
            </a:r>
            <a:r>
              <a:rPr lang="en-US" sz="1800"/>
              <a:t> channels representing colours -red, green and blue (RGB), each colour is represented as a </a:t>
            </a:r>
            <a:r>
              <a:rPr b="1" lang="en-US" sz="1800"/>
              <a:t>2-d matrix </a:t>
            </a:r>
            <a:r>
              <a:rPr lang="en-US" sz="1800"/>
              <a:t>which are stacked over each other. On the other hand, the grayscale image has just one channel with one 2-d matrix representation of the image. The pixel values range from 0-255, for a grayscale 0 represents black and 255 represents white.</a:t>
            </a:r>
            <a:endParaRPr/>
          </a:p>
        </p:txBody>
      </p:sp>
      <p:pic>
        <p:nvPicPr>
          <p:cNvPr descr="SRH Berlin University logo.png" id="121" name="Google Shape;121;p17"/>
          <p:cNvPicPr preferRelativeResize="0"/>
          <p:nvPr/>
        </p:nvPicPr>
        <p:blipFill rotWithShape="1">
          <a:blip r:embed="rId3">
            <a:alphaModFix/>
          </a:blip>
          <a:srcRect b="0" l="0" r="0" t="0"/>
          <a:stretch/>
        </p:blipFill>
        <p:spPr>
          <a:xfrm>
            <a:off x="27315" y="6583850"/>
            <a:ext cx="1115682" cy="316613"/>
          </a:xfrm>
          <a:prstGeom prst="rect">
            <a:avLst/>
          </a:prstGeom>
          <a:noFill/>
          <a:ln>
            <a:noFill/>
          </a:ln>
        </p:spPr>
      </p:pic>
      <p:pic>
        <p:nvPicPr>
          <p:cNvPr id="122" name="Google Shape;122;p17"/>
          <p:cNvPicPr preferRelativeResize="0"/>
          <p:nvPr/>
        </p:nvPicPr>
        <p:blipFill rotWithShape="1">
          <a:blip r:embed="rId4">
            <a:alphaModFix/>
          </a:blip>
          <a:srcRect b="0" l="0" r="0" t="0"/>
          <a:stretch/>
        </p:blipFill>
        <p:spPr>
          <a:xfrm>
            <a:off x="1500325" y="2104008"/>
            <a:ext cx="2334827" cy="1686757"/>
          </a:xfrm>
          <a:prstGeom prst="rect">
            <a:avLst/>
          </a:prstGeom>
          <a:noFill/>
          <a:ln>
            <a:noFill/>
          </a:ln>
        </p:spPr>
      </p:pic>
      <p:pic>
        <p:nvPicPr>
          <p:cNvPr id="123" name="Google Shape;123;p17"/>
          <p:cNvPicPr preferRelativeResize="0"/>
          <p:nvPr/>
        </p:nvPicPr>
        <p:blipFill rotWithShape="1">
          <a:blip r:embed="rId5">
            <a:alphaModFix/>
          </a:blip>
          <a:srcRect b="0" l="0" r="0" t="0"/>
          <a:stretch/>
        </p:blipFill>
        <p:spPr>
          <a:xfrm>
            <a:off x="4572000" y="2104008"/>
            <a:ext cx="2583402" cy="1858896"/>
          </a:xfrm>
          <a:prstGeom prst="rect">
            <a:avLst/>
          </a:prstGeom>
          <a:noFill/>
          <a:ln>
            <a:noFill/>
          </a:ln>
        </p:spPr>
      </p:pic>
      <p:pic>
        <p:nvPicPr>
          <p:cNvPr id="124" name="Google Shape;124;p17"/>
          <p:cNvPicPr preferRelativeResize="0"/>
          <p:nvPr/>
        </p:nvPicPr>
        <p:blipFill rotWithShape="1">
          <a:blip r:embed="rId6">
            <a:alphaModFix/>
          </a:blip>
          <a:srcRect b="0" l="0" r="0" t="0"/>
          <a:stretch/>
        </p:blipFill>
        <p:spPr>
          <a:xfrm>
            <a:off x="2117703" y="3213298"/>
            <a:ext cx="4889864" cy="29128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Arial"/>
              <a:buNone/>
            </a:pPr>
            <a:r>
              <a:rPr b="1" lang="en-US" sz="3200" u="sng">
                <a:latin typeface="Arial"/>
                <a:ea typeface="Arial"/>
                <a:cs typeface="Arial"/>
                <a:sym typeface="Arial"/>
              </a:rPr>
              <a:t>Convolution Neural Network</a:t>
            </a:r>
            <a:endParaRPr b="1" sz="3200" u="sng">
              <a:latin typeface="Arial"/>
              <a:ea typeface="Arial"/>
              <a:cs typeface="Arial"/>
              <a:sym typeface="Arial"/>
            </a:endParaRPr>
          </a:p>
        </p:txBody>
      </p:sp>
      <p:sp>
        <p:nvSpPr>
          <p:cNvPr id="130" name="Google Shape;130;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800"/>
              <a:buChar char="•"/>
            </a:pPr>
            <a:r>
              <a:rPr lang="en-US" sz="1800"/>
              <a:t>There are four main operations in the CNN:</a:t>
            </a:r>
            <a:endParaRPr/>
          </a:p>
          <a:p>
            <a:pPr indent="0" lvl="1" marL="457200" rtl="0" algn="l">
              <a:spcBef>
                <a:spcPts val="320"/>
              </a:spcBef>
              <a:spcAft>
                <a:spcPts val="0"/>
              </a:spcAft>
              <a:buClr>
                <a:schemeClr val="dk1"/>
              </a:buClr>
              <a:buSzPts val="1600"/>
              <a:buNone/>
            </a:pPr>
            <a:r>
              <a:rPr b="1" lang="en-US" sz="1600"/>
              <a:t>1.	</a:t>
            </a:r>
            <a:r>
              <a:rPr b="1" lang="en-US" sz="1600" u="sng"/>
              <a:t>Convolution</a:t>
            </a:r>
            <a:r>
              <a:rPr lang="en-US" sz="1400"/>
              <a:t>: </a:t>
            </a:r>
            <a:br>
              <a:rPr lang="en-US" sz="1400"/>
            </a:br>
            <a:r>
              <a:rPr lang="en-US" sz="1400"/>
              <a:t>We extract features from the input image, preserves the spatial relationship between pixels by learning image features using small squares of input data.</a:t>
            </a:r>
            <a:br>
              <a:rPr lang="en-US" sz="1400"/>
            </a:br>
            <a:endParaRPr sz="1400"/>
          </a:p>
          <a:p>
            <a:pPr indent="-196850" lvl="1" marL="742950" rtl="0" algn="l">
              <a:spcBef>
                <a:spcPts val="280"/>
              </a:spcBef>
              <a:spcAft>
                <a:spcPts val="0"/>
              </a:spcAft>
              <a:buClr>
                <a:schemeClr val="dk1"/>
              </a:buClr>
              <a:buSzPts val="1400"/>
              <a:buFont typeface="Noto Sans Symbols"/>
              <a:buNone/>
            </a:pPr>
            <a:r>
              <a:t/>
            </a:r>
            <a:endParaRPr sz="1400"/>
          </a:p>
          <a:p>
            <a:pPr indent="-196850" lvl="1" marL="742950" rtl="0" algn="l">
              <a:spcBef>
                <a:spcPts val="280"/>
              </a:spcBef>
              <a:spcAft>
                <a:spcPts val="0"/>
              </a:spcAft>
              <a:buClr>
                <a:schemeClr val="dk1"/>
              </a:buClr>
              <a:buSzPts val="1400"/>
              <a:buFont typeface="Noto Sans Symbols"/>
              <a:buNone/>
            </a:pPr>
            <a:r>
              <a:t/>
            </a:r>
            <a:endParaRPr sz="1400"/>
          </a:p>
          <a:p>
            <a:pPr indent="-196850" lvl="1" marL="742950" rtl="0" algn="l">
              <a:spcBef>
                <a:spcPts val="280"/>
              </a:spcBef>
              <a:spcAft>
                <a:spcPts val="0"/>
              </a:spcAft>
              <a:buClr>
                <a:schemeClr val="dk1"/>
              </a:buClr>
              <a:buSzPts val="1400"/>
              <a:buFont typeface="Noto Sans Symbols"/>
              <a:buNone/>
            </a:pPr>
            <a:r>
              <a:t/>
            </a:r>
            <a:endParaRPr sz="1400"/>
          </a:p>
          <a:p>
            <a:pPr indent="-196850" lvl="1" marL="742950" rtl="0" algn="l">
              <a:spcBef>
                <a:spcPts val="280"/>
              </a:spcBef>
              <a:spcAft>
                <a:spcPts val="0"/>
              </a:spcAft>
              <a:buClr>
                <a:schemeClr val="dk1"/>
              </a:buClr>
              <a:buSzPts val="1400"/>
              <a:buFont typeface="Noto Sans Symbols"/>
              <a:buNone/>
            </a:pPr>
            <a:r>
              <a:t/>
            </a:r>
            <a:endParaRPr sz="1400"/>
          </a:p>
          <a:p>
            <a:pPr indent="-196850" lvl="1" marL="742950" rtl="0" algn="l">
              <a:spcBef>
                <a:spcPts val="280"/>
              </a:spcBef>
              <a:spcAft>
                <a:spcPts val="0"/>
              </a:spcAft>
              <a:buClr>
                <a:schemeClr val="dk1"/>
              </a:buClr>
              <a:buSzPts val="1400"/>
              <a:buFont typeface="Noto Sans Symbols"/>
              <a:buNone/>
            </a:pPr>
            <a:r>
              <a:t/>
            </a:r>
            <a:endParaRPr sz="1400"/>
          </a:p>
          <a:p>
            <a:pPr indent="-196850" lvl="1" marL="742950" rtl="0" algn="l">
              <a:spcBef>
                <a:spcPts val="280"/>
              </a:spcBef>
              <a:spcAft>
                <a:spcPts val="0"/>
              </a:spcAft>
              <a:buClr>
                <a:schemeClr val="dk1"/>
              </a:buClr>
              <a:buSzPts val="1400"/>
              <a:buFont typeface="Noto Sans Symbols"/>
              <a:buNone/>
            </a:pPr>
            <a:r>
              <a:t/>
            </a:r>
            <a:endParaRPr sz="1400"/>
          </a:p>
          <a:p>
            <a:pPr indent="-196850" lvl="1" marL="742950" rtl="0" algn="l">
              <a:spcBef>
                <a:spcPts val="280"/>
              </a:spcBef>
              <a:spcAft>
                <a:spcPts val="0"/>
              </a:spcAft>
              <a:buClr>
                <a:schemeClr val="dk1"/>
              </a:buClr>
              <a:buSzPts val="1400"/>
              <a:buFont typeface="Noto Sans Symbols"/>
              <a:buNone/>
            </a:pPr>
            <a:r>
              <a:t/>
            </a:r>
            <a:endParaRPr sz="1400"/>
          </a:p>
          <a:p>
            <a:pPr indent="-196850" lvl="1" marL="742950" rtl="0" algn="l">
              <a:spcBef>
                <a:spcPts val="280"/>
              </a:spcBef>
              <a:spcAft>
                <a:spcPts val="0"/>
              </a:spcAft>
              <a:buClr>
                <a:schemeClr val="dk1"/>
              </a:buClr>
              <a:buSzPts val="1400"/>
              <a:buFont typeface="Noto Sans Symbols"/>
              <a:buNone/>
            </a:pPr>
            <a:r>
              <a:t/>
            </a:r>
            <a:endParaRPr sz="1400"/>
          </a:p>
          <a:p>
            <a:pPr indent="-196850" lvl="1" marL="742950" rtl="0" algn="l">
              <a:spcBef>
                <a:spcPts val="280"/>
              </a:spcBef>
              <a:spcAft>
                <a:spcPts val="0"/>
              </a:spcAft>
              <a:buClr>
                <a:schemeClr val="dk1"/>
              </a:buClr>
              <a:buSzPts val="1400"/>
              <a:buFont typeface="Noto Sans Symbols"/>
              <a:buNone/>
            </a:pPr>
            <a:r>
              <a:t/>
            </a:r>
            <a:endParaRPr sz="1400"/>
          </a:p>
          <a:p>
            <a:pPr indent="0" lvl="1" marL="457200" rtl="0" algn="l">
              <a:spcBef>
                <a:spcPts val="280"/>
              </a:spcBef>
              <a:spcAft>
                <a:spcPts val="0"/>
              </a:spcAft>
              <a:buClr>
                <a:schemeClr val="dk1"/>
              </a:buClr>
              <a:buSzPts val="1400"/>
              <a:buNone/>
            </a:pPr>
            <a:r>
              <a:rPr lang="en-US" sz="1400"/>
              <a:t>The  3x3 matrix is called the </a:t>
            </a:r>
            <a:r>
              <a:rPr b="1" lang="en-US" sz="1400"/>
              <a:t>filter/Kernel/Feature Detector</a:t>
            </a:r>
            <a:r>
              <a:rPr lang="en-US" sz="1400"/>
              <a:t>, and the matrix formed by applying the filter over the image and computing the dot product is called the </a:t>
            </a:r>
            <a:r>
              <a:rPr b="1" lang="en-US" sz="1400"/>
              <a:t>‘Convolved Feature’ or ‘Activation Map’ or the ‘Feature Map‘. </a:t>
            </a:r>
            <a:r>
              <a:rPr lang="en-US" sz="1400"/>
              <a:t>The more number of filters we have, the more image features get extracted and the better our network becomes at recognizing patterns in unseen images.</a:t>
            </a:r>
            <a:endParaRPr sz="1400"/>
          </a:p>
        </p:txBody>
      </p:sp>
      <p:pic>
        <p:nvPicPr>
          <p:cNvPr descr="SRH Berlin University logo.png" id="131" name="Google Shape;131;p18"/>
          <p:cNvPicPr preferRelativeResize="0"/>
          <p:nvPr/>
        </p:nvPicPr>
        <p:blipFill rotWithShape="1">
          <a:blip r:embed="rId3">
            <a:alphaModFix/>
          </a:blip>
          <a:srcRect b="0" l="0" r="0" t="0"/>
          <a:stretch/>
        </p:blipFill>
        <p:spPr>
          <a:xfrm>
            <a:off x="27315" y="6583850"/>
            <a:ext cx="1115682" cy="316613"/>
          </a:xfrm>
          <a:prstGeom prst="rect">
            <a:avLst/>
          </a:prstGeom>
          <a:noFill/>
          <a:ln>
            <a:noFill/>
          </a:ln>
        </p:spPr>
      </p:pic>
      <p:pic>
        <p:nvPicPr>
          <p:cNvPr id="132" name="Google Shape;132;p18"/>
          <p:cNvPicPr preferRelativeResize="0"/>
          <p:nvPr/>
        </p:nvPicPr>
        <p:blipFill rotWithShape="1">
          <a:blip r:embed="rId4">
            <a:alphaModFix/>
          </a:blip>
          <a:srcRect b="0" l="0" r="0" t="0"/>
          <a:stretch/>
        </p:blipFill>
        <p:spPr>
          <a:xfrm>
            <a:off x="1072024" y="2759476"/>
            <a:ext cx="2159448" cy="1676400"/>
          </a:xfrm>
          <a:prstGeom prst="rect">
            <a:avLst/>
          </a:prstGeom>
          <a:noFill/>
          <a:ln>
            <a:noFill/>
          </a:ln>
        </p:spPr>
      </p:pic>
      <p:pic>
        <p:nvPicPr>
          <p:cNvPr id="133" name="Google Shape;133;p18"/>
          <p:cNvPicPr preferRelativeResize="0"/>
          <p:nvPr/>
        </p:nvPicPr>
        <p:blipFill rotWithShape="1">
          <a:blip r:embed="rId5">
            <a:alphaModFix/>
          </a:blip>
          <a:srcRect b="0" l="0" r="0" t="0"/>
          <a:stretch/>
        </p:blipFill>
        <p:spPr>
          <a:xfrm>
            <a:off x="3346951" y="2879208"/>
            <a:ext cx="1784342" cy="1436935"/>
          </a:xfrm>
          <a:prstGeom prst="rect">
            <a:avLst/>
          </a:prstGeom>
          <a:noFill/>
          <a:ln>
            <a:noFill/>
          </a:ln>
        </p:spPr>
      </p:pic>
      <p:pic>
        <p:nvPicPr>
          <p:cNvPr id="134" name="Google Shape;134;p18"/>
          <p:cNvPicPr preferRelativeResize="0"/>
          <p:nvPr/>
        </p:nvPicPr>
        <p:blipFill rotWithShape="1">
          <a:blip r:embed="rId6">
            <a:alphaModFix/>
          </a:blip>
          <a:srcRect b="0" l="0" r="0" t="0"/>
          <a:stretch/>
        </p:blipFill>
        <p:spPr>
          <a:xfrm>
            <a:off x="5965796" y="2718046"/>
            <a:ext cx="2721004" cy="1759258"/>
          </a:xfrm>
          <a:prstGeom prst="rect">
            <a:avLst/>
          </a:prstGeom>
          <a:noFill/>
          <a:ln>
            <a:noFill/>
          </a:ln>
        </p:spPr>
      </p:pic>
      <p:pic>
        <p:nvPicPr>
          <p:cNvPr id="135" name="Google Shape;135;p18"/>
          <p:cNvPicPr preferRelativeResize="0"/>
          <p:nvPr/>
        </p:nvPicPr>
        <p:blipFill rotWithShape="1">
          <a:blip r:embed="rId7">
            <a:alphaModFix/>
          </a:blip>
          <a:srcRect b="0" l="0" r="0" t="0"/>
          <a:stretch/>
        </p:blipFill>
        <p:spPr>
          <a:xfrm>
            <a:off x="2255801" y="2478464"/>
            <a:ext cx="4295919" cy="29457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500"/>
                                        <p:tgtEl>
                                          <p:spTgt spid="13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500"/>
                                        <p:tgtEl>
                                          <p:spTgt spid="13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32"/>
                                        </p:tgtEl>
                                      </p:cBhvr>
                                    </p:animEffect>
                                    <p:set>
                                      <p:cBhvr>
                                        <p:cTn dur="1" fill="hold">
                                          <p:stCondLst>
                                            <p:cond delay="500"/>
                                          </p:stCondLst>
                                        </p:cTn>
                                        <p:tgtEl>
                                          <p:spTgt spid="13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33"/>
                                        </p:tgtEl>
                                      </p:cBhvr>
                                    </p:animEffect>
                                    <p:set>
                                      <p:cBhvr>
                                        <p:cTn dur="1" fill="hold">
                                          <p:stCondLst>
                                            <p:cond delay="500"/>
                                          </p:stCondLst>
                                        </p:cTn>
                                        <p:tgtEl>
                                          <p:spTgt spid="13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34"/>
                                        </p:tgtEl>
                                      </p:cBhvr>
                                    </p:animEffect>
                                    <p:set>
                                      <p:cBhvr>
                                        <p:cTn dur="1" fill="hold">
                                          <p:stCondLst>
                                            <p:cond delay="500"/>
                                          </p:stCondLst>
                                        </p:cTn>
                                        <p:tgtEl>
                                          <p:spTgt spid="13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2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u="sng"/>
              <a:t>Convolution Neural Network</a:t>
            </a:r>
            <a:endParaRPr sz="3200"/>
          </a:p>
        </p:txBody>
      </p:sp>
      <p:sp>
        <p:nvSpPr>
          <p:cNvPr id="141" name="Google Shape;141;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SzPts val="1600"/>
              <a:buNone/>
            </a:pPr>
            <a:r>
              <a:rPr b="1" lang="en-US" sz="1600"/>
              <a:t>2.	</a:t>
            </a:r>
            <a:r>
              <a:rPr b="1" lang="en-US" sz="1600" u="sng"/>
              <a:t>Activation Function (ReLU)</a:t>
            </a:r>
            <a:br>
              <a:rPr b="1" lang="en-US" sz="1600" u="sng"/>
            </a:br>
            <a:r>
              <a:rPr b="1" lang="en-US" sz="1600"/>
              <a:t>-  	</a:t>
            </a:r>
            <a:r>
              <a:rPr lang="en-US" sz="1400"/>
              <a:t>ReLU stands for Rectified Linear Unit and is a non-linear operation. It perform element wise  	operation (applied per pixel) and replaces all negative pixel values in the feature map by zero. </a:t>
            </a:r>
            <a:br>
              <a:rPr lang="en-US" sz="1400"/>
            </a:br>
            <a:r>
              <a:rPr lang="en-US" sz="1400"/>
              <a:t>-  	The output is given by = max(0,Input) .</a:t>
            </a:r>
            <a:br>
              <a:rPr lang="en-US" sz="1400"/>
            </a:br>
            <a:r>
              <a:rPr lang="en-US" sz="1400"/>
              <a:t>-  	The purpose of ReLU is to introduce non-linearity in our CNN, since most of the real-world data we 	would want our CNN to learn would be non-linear.</a:t>
            </a:r>
            <a:br>
              <a:rPr lang="en-US" sz="1400"/>
            </a:br>
            <a:r>
              <a:rPr lang="en-US" sz="1400"/>
              <a:t>- 	The ReLU operation is applied to one of the feature maps obtained from the Convolution step and 	generates a new map referred as the ‘Rectified’ feature map.</a:t>
            </a:r>
            <a:endParaRPr sz="1400"/>
          </a:p>
        </p:txBody>
      </p:sp>
      <p:pic>
        <p:nvPicPr>
          <p:cNvPr descr="SRH Berlin University logo.png" id="142" name="Google Shape;142;p19"/>
          <p:cNvPicPr preferRelativeResize="0"/>
          <p:nvPr/>
        </p:nvPicPr>
        <p:blipFill rotWithShape="1">
          <a:blip r:embed="rId3">
            <a:alphaModFix/>
          </a:blip>
          <a:srcRect b="0" l="0" r="0" t="0"/>
          <a:stretch/>
        </p:blipFill>
        <p:spPr>
          <a:xfrm>
            <a:off x="27315" y="6583850"/>
            <a:ext cx="1115682" cy="316613"/>
          </a:xfrm>
          <a:prstGeom prst="rect">
            <a:avLst/>
          </a:prstGeom>
          <a:noFill/>
          <a:ln>
            <a:noFill/>
          </a:ln>
        </p:spPr>
      </p:pic>
      <p:pic>
        <p:nvPicPr>
          <p:cNvPr id="143" name="Google Shape;143;p19"/>
          <p:cNvPicPr preferRelativeResize="0"/>
          <p:nvPr/>
        </p:nvPicPr>
        <p:blipFill rotWithShape="1">
          <a:blip r:embed="rId4">
            <a:alphaModFix/>
          </a:blip>
          <a:srcRect b="0" l="0" r="0" t="0"/>
          <a:stretch/>
        </p:blipFill>
        <p:spPr>
          <a:xfrm>
            <a:off x="1142997" y="3513863"/>
            <a:ext cx="7067680" cy="2612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u="sng"/>
              <a:t>Convolution Neural Network</a:t>
            </a:r>
            <a:endParaRPr sz="3200"/>
          </a:p>
        </p:txBody>
      </p:sp>
      <p:sp>
        <p:nvSpPr>
          <p:cNvPr id="149" name="Google Shape;149;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SzPts val="1600"/>
              <a:buNone/>
            </a:pPr>
            <a:r>
              <a:rPr b="1" lang="en-US" sz="1600"/>
              <a:t>3.	</a:t>
            </a:r>
            <a:r>
              <a:rPr b="1" lang="en-US" sz="1600" u="sng"/>
              <a:t>The Pooling Step</a:t>
            </a:r>
            <a:endParaRPr/>
          </a:p>
          <a:p>
            <a:pPr indent="0" lvl="1" marL="457200" rtl="0" algn="l">
              <a:spcBef>
                <a:spcPts val="320"/>
              </a:spcBef>
              <a:spcAft>
                <a:spcPts val="0"/>
              </a:spcAft>
              <a:buClr>
                <a:schemeClr val="dk1"/>
              </a:buClr>
              <a:buSzPts val="1600"/>
              <a:buNone/>
            </a:pPr>
            <a:r>
              <a:rPr lang="en-US" sz="1600"/>
              <a:t>-	</a:t>
            </a:r>
            <a:r>
              <a:rPr lang="en-US" sz="1400"/>
              <a:t>In this step we reduce the dimensionality of the Feature map, retaining the most important     	information. Spatial Pooling can be of different types: Max, Average, Sum etc.	</a:t>
            </a:r>
            <a:endParaRPr/>
          </a:p>
          <a:p>
            <a:pPr indent="0" lvl="1" marL="457200" rtl="0" algn="l">
              <a:spcBef>
                <a:spcPts val="280"/>
              </a:spcBef>
              <a:spcAft>
                <a:spcPts val="0"/>
              </a:spcAft>
              <a:buClr>
                <a:schemeClr val="dk1"/>
              </a:buClr>
              <a:buSzPts val="1400"/>
              <a:buNone/>
            </a:pPr>
            <a:r>
              <a:rPr lang="en-US" sz="1400"/>
              <a:t>-	In case of Max Pooling, we define a spatial neighborhood for example, a 2×2 stride) and take 	the largest element from the rectified feature map.</a:t>
            </a:r>
            <a:br>
              <a:rPr lang="en-US" sz="1400"/>
            </a:br>
            <a:r>
              <a:rPr lang="en-US" sz="1400"/>
              <a:t>-	In case of Average Max Pooling, we define a spatial neighborhood (for example, a 2×2 window) 	and take the average elements from the rectified feature map.</a:t>
            </a:r>
            <a:br>
              <a:rPr lang="en-US" sz="1400"/>
            </a:br>
            <a:endParaRPr sz="1400"/>
          </a:p>
          <a:p>
            <a:pPr indent="0" lvl="1" marL="457200" rtl="0" algn="l">
              <a:spcBef>
                <a:spcPts val="280"/>
              </a:spcBef>
              <a:spcAft>
                <a:spcPts val="0"/>
              </a:spcAft>
              <a:buClr>
                <a:schemeClr val="dk1"/>
              </a:buClr>
              <a:buSzPts val="1400"/>
              <a:buNone/>
            </a:pPr>
            <a:r>
              <a:rPr lang="en-US" sz="1400"/>
              <a:t>The function of Pooling is to progressively reduce the spatial size of the input representation. </a:t>
            </a:r>
            <a:br>
              <a:rPr lang="en-US" sz="1400"/>
            </a:br>
            <a:r>
              <a:rPr lang="en-US" sz="1400"/>
              <a:t>In particular, pooling</a:t>
            </a:r>
            <a:br>
              <a:rPr lang="en-US" sz="1400"/>
            </a:br>
            <a:r>
              <a:rPr lang="en-US" sz="1400"/>
              <a:t>-  makes the feature dimensions smaller and manageable.</a:t>
            </a:r>
            <a:endParaRPr/>
          </a:p>
          <a:p>
            <a:pPr indent="0" lvl="1" marL="457200" rtl="0" algn="l">
              <a:spcBef>
                <a:spcPts val="280"/>
              </a:spcBef>
              <a:spcAft>
                <a:spcPts val="0"/>
              </a:spcAft>
              <a:buClr>
                <a:schemeClr val="dk1"/>
              </a:buClr>
              <a:buSzPts val="1400"/>
              <a:buNone/>
            </a:pPr>
            <a:r>
              <a:rPr lang="en-US" sz="1400"/>
              <a:t>-   reduces the number of parameters and computations in the network, therefore, controlling overfitting.</a:t>
            </a:r>
            <a:endParaRPr/>
          </a:p>
          <a:p>
            <a:pPr indent="0" lvl="1" marL="457200" rtl="0" algn="l">
              <a:spcBef>
                <a:spcPts val="280"/>
              </a:spcBef>
              <a:spcAft>
                <a:spcPts val="0"/>
              </a:spcAft>
              <a:buClr>
                <a:schemeClr val="dk1"/>
              </a:buClr>
              <a:buSzPts val="1400"/>
              <a:buNone/>
            </a:pPr>
            <a:r>
              <a:rPr lang="en-US" sz="1400"/>
              <a:t>-   makes the network invariant to small transformations, distortions and translations in the input image.</a:t>
            </a:r>
            <a:br>
              <a:rPr lang="en-US" sz="1400"/>
            </a:br>
            <a:r>
              <a:rPr lang="en-US" sz="1400"/>
              <a:t>-   helps us arrive at an almost scale invariant representation of our image, as it help us to detect objects in an image no matter where they are located.</a:t>
            </a:r>
            <a:endParaRPr/>
          </a:p>
        </p:txBody>
      </p:sp>
      <p:pic>
        <p:nvPicPr>
          <p:cNvPr descr="SRH Berlin University logo.png" id="150" name="Google Shape;150;p20"/>
          <p:cNvPicPr preferRelativeResize="0"/>
          <p:nvPr/>
        </p:nvPicPr>
        <p:blipFill rotWithShape="1">
          <a:blip r:embed="rId3">
            <a:alphaModFix/>
          </a:blip>
          <a:srcRect b="0" l="0" r="0" t="0"/>
          <a:stretch/>
        </p:blipFill>
        <p:spPr>
          <a:xfrm>
            <a:off x="27315" y="6583850"/>
            <a:ext cx="1115682" cy="316613"/>
          </a:xfrm>
          <a:prstGeom prst="rect">
            <a:avLst/>
          </a:prstGeom>
          <a:noFill/>
          <a:ln>
            <a:noFill/>
          </a:ln>
        </p:spPr>
      </p:pic>
      <p:pic>
        <p:nvPicPr>
          <p:cNvPr id="151" name="Google Shape;151;p20"/>
          <p:cNvPicPr preferRelativeResize="0"/>
          <p:nvPr/>
        </p:nvPicPr>
        <p:blipFill rotWithShape="1">
          <a:blip r:embed="rId4">
            <a:alphaModFix/>
          </a:blip>
          <a:srcRect b="0" l="0" r="0" t="0"/>
          <a:stretch/>
        </p:blipFill>
        <p:spPr>
          <a:xfrm>
            <a:off x="2322990" y="2065926"/>
            <a:ext cx="3775969" cy="31918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1"/>
                                        </p:tgtEl>
                                      </p:cBhvr>
                                    </p:animEffect>
                                    <p:set>
                                      <p:cBhvr>
                                        <p:cTn dur="1" fill="hold">
                                          <p:stCondLst>
                                            <p:cond delay="500"/>
                                          </p:stCondLst>
                                        </p:cTn>
                                        <p:tgtEl>
                                          <p:spTgt spid="1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Arial"/>
              <a:buNone/>
            </a:pPr>
            <a:r>
              <a:rPr b="1" lang="en-US" sz="3200" u="sng">
                <a:latin typeface="Arial"/>
                <a:ea typeface="Arial"/>
                <a:cs typeface="Arial"/>
                <a:sym typeface="Arial"/>
              </a:rPr>
              <a:t>Convolution Neural Network</a:t>
            </a:r>
            <a:endParaRPr b="1" sz="3200">
              <a:latin typeface="Arial"/>
              <a:ea typeface="Arial"/>
              <a:cs typeface="Arial"/>
              <a:sym typeface="Arial"/>
            </a:endParaRPr>
          </a:p>
        </p:txBody>
      </p:sp>
      <p:sp>
        <p:nvSpPr>
          <p:cNvPr id="157" name="Google Shape;157;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None/>
            </a:pPr>
            <a:r>
              <a:rPr b="1" lang="en-US" sz="1600"/>
              <a:t>4.	</a:t>
            </a:r>
            <a:r>
              <a:rPr b="1" lang="en-US" sz="1600" u="sng"/>
              <a:t>Fully Connected Layer:</a:t>
            </a:r>
            <a:endParaRPr/>
          </a:p>
          <a:p>
            <a:pPr indent="0" lvl="0" marL="0" rtl="0" algn="l">
              <a:spcBef>
                <a:spcPts val="320"/>
              </a:spcBef>
              <a:spcAft>
                <a:spcPts val="0"/>
              </a:spcAft>
              <a:buClr>
                <a:schemeClr val="dk1"/>
              </a:buClr>
              <a:buSzPts val="1600"/>
              <a:buNone/>
            </a:pPr>
            <a:r>
              <a:rPr b="1" lang="en-US" sz="1600"/>
              <a:t>	- </a:t>
            </a:r>
            <a:r>
              <a:rPr lang="en-US" sz="1400"/>
              <a:t>The output of the 2nd Pooling Layer acts as an input to the Fully Connected Layer.</a:t>
            </a:r>
            <a:endParaRPr/>
          </a:p>
          <a:p>
            <a:pPr indent="0" lvl="0" marL="0" rtl="0" algn="l">
              <a:spcBef>
                <a:spcPts val="280"/>
              </a:spcBef>
              <a:spcAft>
                <a:spcPts val="0"/>
              </a:spcAft>
              <a:buClr>
                <a:schemeClr val="dk1"/>
              </a:buClr>
              <a:buSzPts val="1400"/>
              <a:buNone/>
            </a:pPr>
            <a:r>
              <a:rPr lang="en-US" sz="1400"/>
              <a:t>	- The Fully Connected layer is a Multi Layer Perceptron, which uses softmax activation function in the 	output layer. It  implies that every neuron from  the previous layer is connected to the next layer.</a:t>
            </a:r>
            <a:endParaRPr/>
          </a:p>
          <a:p>
            <a:pPr indent="0" lvl="0" marL="0" rtl="0" algn="l">
              <a:spcBef>
                <a:spcPts val="280"/>
              </a:spcBef>
              <a:spcAft>
                <a:spcPts val="0"/>
              </a:spcAft>
              <a:buClr>
                <a:schemeClr val="dk1"/>
              </a:buClr>
              <a:buSzPts val="1400"/>
              <a:buNone/>
            </a:pPr>
            <a:r>
              <a:rPr lang="en-US" sz="1400"/>
              <a:t>	- The output from the convolutional and pooling layers represent high-level features of the input 	image. The purpose of the </a:t>
            </a:r>
            <a:r>
              <a:rPr i="1" lang="en-US" sz="1400"/>
              <a:t>Fully Connected layer</a:t>
            </a:r>
            <a:r>
              <a:rPr lang="en-US" sz="1400"/>
              <a:t> is to use these features for classifying the input image 	into various classes based on the training dataset.</a:t>
            </a:r>
            <a:endParaRPr/>
          </a:p>
          <a:p>
            <a:pPr indent="0" lvl="0" marL="0" rtl="0" algn="l">
              <a:spcBef>
                <a:spcPts val="280"/>
              </a:spcBef>
              <a:spcAft>
                <a:spcPts val="0"/>
              </a:spcAft>
              <a:buClr>
                <a:schemeClr val="dk1"/>
              </a:buClr>
              <a:buSzPts val="1400"/>
              <a:buNone/>
            </a:pPr>
            <a:r>
              <a:rPr lang="en-US" sz="1400"/>
              <a:t>	- The </a:t>
            </a:r>
            <a:r>
              <a:rPr b="1" lang="en-US" sz="1400"/>
              <a:t>Softmax </a:t>
            </a:r>
            <a:r>
              <a:rPr lang="en-US" sz="1400"/>
              <a:t>function ensures that the sum of output probabilities from  a </a:t>
            </a:r>
            <a:r>
              <a:rPr i="1" lang="en-US" sz="1400"/>
              <a:t>Fully Connected layer</a:t>
            </a:r>
            <a:r>
              <a:rPr lang="en-US" sz="1400"/>
              <a:t> is </a:t>
            </a:r>
            <a:r>
              <a:rPr b="1" lang="en-US" sz="1400"/>
              <a:t>1.</a:t>
            </a:r>
            <a:br>
              <a:rPr b="1" lang="en-US" sz="1400"/>
            </a:br>
            <a:r>
              <a:rPr b="1" lang="en-US" sz="1400"/>
              <a:t>	</a:t>
            </a:r>
            <a:endParaRPr/>
          </a:p>
          <a:p>
            <a:pPr indent="0" lvl="0" marL="0" rtl="0" algn="l">
              <a:spcBef>
                <a:spcPts val="320"/>
              </a:spcBef>
              <a:spcAft>
                <a:spcPts val="0"/>
              </a:spcAft>
              <a:buClr>
                <a:schemeClr val="dk1"/>
              </a:buClr>
              <a:buSzPts val="1400"/>
              <a:buNone/>
            </a:pPr>
            <a:r>
              <a:rPr b="1" lang="en-US" sz="1400" u="sng"/>
              <a:t>Conclusion:</a:t>
            </a:r>
            <a:br>
              <a:rPr b="1" lang="en-US" sz="1400"/>
            </a:br>
            <a:r>
              <a:rPr lang="en-US" sz="1600"/>
              <a:t>The Convolution + Pooling layers act as “Feature Extractors” from the input image and </a:t>
            </a:r>
            <a:br>
              <a:rPr lang="en-US" sz="1600"/>
            </a:br>
            <a:r>
              <a:rPr lang="en-US" sz="1600"/>
              <a:t>the Fully Connected layer acts as a “classifier”. </a:t>
            </a:r>
            <a:endParaRPr b="1" sz="1600"/>
          </a:p>
        </p:txBody>
      </p:sp>
      <p:pic>
        <p:nvPicPr>
          <p:cNvPr descr="SRH Berlin University logo.png" id="158" name="Google Shape;158;p21"/>
          <p:cNvPicPr preferRelativeResize="0"/>
          <p:nvPr/>
        </p:nvPicPr>
        <p:blipFill rotWithShape="1">
          <a:blip r:embed="rId3">
            <a:alphaModFix/>
          </a:blip>
          <a:srcRect b="0" l="0" r="0" t="0"/>
          <a:stretch/>
        </p:blipFill>
        <p:spPr>
          <a:xfrm>
            <a:off x="27315" y="6548338"/>
            <a:ext cx="1115682" cy="316613"/>
          </a:xfrm>
          <a:prstGeom prst="rect">
            <a:avLst/>
          </a:prstGeom>
          <a:noFill/>
          <a:ln>
            <a:noFill/>
          </a:ln>
        </p:spPr>
      </p:pic>
      <p:pic>
        <p:nvPicPr>
          <p:cNvPr id="159" name="Google Shape;159;p21"/>
          <p:cNvPicPr preferRelativeResize="0"/>
          <p:nvPr/>
        </p:nvPicPr>
        <p:blipFill rotWithShape="1">
          <a:blip r:embed="rId4">
            <a:alphaModFix/>
          </a:blip>
          <a:srcRect b="0" l="0" r="0" t="0"/>
          <a:stretch/>
        </p:blipFill>
        <p:spPr>
          <a:xfrm>
            <a:off x="346229" y="1978123"/>
            <a:ext cx="8451542" cy="40097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Arial"/>
              <a:buNone/>
            </a:pPr>
            <a:r>
              <a:rPr b="1" lang="en-US" sz="3200" u="sng">
                <a:latin typeface="Arial"/>
                <a:ea typeface="Arial"/>
                <a:cs typeface="Arial"/>
                <a:sym typeface="Arial"/>
              </a:rPr>
              <a:t>Dataset &amp; Mounting on Google drive</a:t>
            </a:r>
            <a:endParaRPr b="1" sz="3200" u="sng">
              <a:latin typeface="Arial"/>
              <a:ea typeface="Arial"/>
              <a:cs typeface="Arial"/>
              <a:sym typeface="Arial"/>
            </a:endParaRPr>
          </a:p>
        </p:txBody>
      </p:sp>
      <p:sp>
        <p:nvSpPr>
          <p:cNvPr id="165" name="Google Shape;165;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600"/>
              <a:buChar char="•"/>
            </a:pPr>
            <a:r>
              <a:rPr lang="en-US" sz="1600"/>
              <a:t>Kaggle Data-Set : No. of rows :35,888 ; No. of columns: 3 (emotion, pixels, usage).</a:t>
            </a:r>
            <a:endParaRPr/>
          </a:p>
          <a:p>
            <a:pPr indent="-342900" lvl="0" marL="342900" rtl="0" algn="l">
              <a:spcBef>
                <a:spcPts val="320"/>
              </a:spcBef>
              <a:spcAft>
                <a:spcPts val="0"/>
              </a:spcAft>
              <a:buClr>
                <a:schemeClr val="dk1"/>
              </a:buClr>
              <a:buSzPts val="1600"/>
              <a:buChar char="•"/>
            </a:pPr>
            <a:r>
              <a:rPr lang="en-US" sz="1600"/>
              <a:t>We have uploaded the Kaggle dataset on our google drive . </a:t>
            </a:r>
            <a:br>
              <a:rPr lang="en-US" sz="1600"/>
            </a:br>
            <a:r>
              <a:rPr lang="en-US" sz="1600"/>
              <a:t>Launch colab 🡪 goto Files🡪 Click on Mount Drive🡪 Run the Command🡪 a link  will be populated🡪 Click on the link and copy the “Authorization” code 🡪 paste the code in the colab 🡪 Refresh the File 🡪 Your drive will be loaded.</a:t>
            </a:r>
            <a:endParaRPr/>
          </a:p>
          <a:p>
            <a:pPr indent="-241300" lvl="0" marL="34290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US" sz="1600"/>
              <a:t>To get the path  of the file 🡪 Right on the required file 🡪 Click on copy path.</a:t>
            </a:r>
            <a:endParaRPr/>
          </a:p>
          <a:p>
            <a:pPr indent="0" lvl="0" marL="0" rtl="0" algn="l">
              <a:spcBef>
                <a:spcPts val="320"/>
              </a:spcBef>
              <a:spcAft>
                <a:spcPts val="0"/>
              </a:spcAft>
              <a:buClr>
                <a:schemeClr val="dk1"/>
              </a:buClr>
              <a:buSzPts val="1600"/>
              <a:buNone/>
            </a:pPr>
            <a:r>
              <a:t/>
            </a:r>
            <a:endParaRPr sz="1600"/>
          </a:p>
          <a:p>
            <a:pPr indent="-241300" lvl="0" marL="342900" rtl="0" algn="l">
              <a:spcBef>
                <a:spcPts val="320"/>
              </a:spcBef>
              <a:spcAft>
                <a:spcPts val="0"/>
              </a:spcAft>
              <a:buClr>
                <a:schemeClr val="dk1"/>
              </a:buClr>
              <a:buSzPts val="1600"/>
              <a:buNone/>
            </a:pPr>
            <a:r>
              <a:t/>
            </a:r>
            <a:endParaRPr sz="1600"/>
          </a:p>
        </p:txBody>
      </p:sp>
      <p:pic>
        <p:nvPicPr>
          <p:cNvPr id="166" name="Google Shape;166;p22"/>
          <p:cNvPicPr preferRelativeResize="0"/>
          <p:nvPr/>
        </p:nvPicPr>
        <p:blipFill rotWithShape="1">
          <a:blip r:embed="rId3">
            <a:alphaModFix/>
          </a:blip>
          <a:srcRect b="0" l="0" r="0" t="0"/>
          <a:stretch/>
        </p:blipFill>
        <p:spPr>
          <a:xfrm>
            <a:off x="851286" y="3174899"/>
            <a:ext cx="3324225" cy="2152650"/>
          </a:xfrm>
          <a:prstGeom prst="rect">
            <a:avLst/>
          </a:prstGeom>
          <a:noFill/>
          <a:ln>
            <a:noFill/>
          </a:ln>
        </p:spPr>
      </p:pic>
      <p:pic>
        <p:nvPicPr>
          <p:cNvPr id="167" name="Google Shape;167;p22"/>
          <p:cNvPicPr preferRelativeResize="0"/>
          <p:nvPr/>
        </p:nvPicPr>
        <p:blipFill rotWithShape="1">
          <a:blip r:embed="rId4">
            <a:alphaModFix/>
          </a:blip>
          <a:srcRect b="0" l="0" r="0" t="0"/>
          <a:stretch/>
        </p:blipFill>
        <p:spPr>
          <a:xfrm>
            <a:off x="2142015" y="3897512"/>
            <a:ext cx="6429375" cy="2152650"/>
          </a:xfrm>
          <a:prstGeom prst="rect">
            <a:avLst/>
          </a:prstGeom>
          <a:noFill/>
          <a:ln>
            <a:noFill/>
          </a:ln>
        </p:spPr>
      </p:pic>
      <p:graphicFrame>
        <p:nvGraphicFramePr>
          <p:cNvPr id="168" name="Google Shape;168;p22"/>
          <p:cNvGraphicFramePr/>
          <p:nvPr/>
        </p:nvGraphicFramePr>
        <p:xfrm>
          <a:off x="1276904" y="1970137"/>
          <a:ext cx="3000000" cy="3000000"/>
        </p:xfrm>
        <a:graphic>
          <a:graphicData uri="http://schemas.openxmlformats.org/drawingml/2006/table">
            <a:tbl>
              <a:tblPr bandRow="1" firstRow="1">
                <a:noFill/>
                <a:tableStyleId>{6F9C5B42-47BF-4358-890E-4F2752DE14C0}</a:tableStyleId>
              </a:tblPr>
              <a:tblGrid>
                <a:gridCol w="941450"/>
                <a:gridCol w="941450"/>
                <a:gridCol w="941450"/>
                <a:gridCol w="941450"/>
                <a:gridCol w="941450"/>
                <a:gridCol w="1001275"/>
                <a:gridCol w="881625"/>
              </a:tblGrid>
              <a:tr h="370850">
                <a:tc>
                  <a:txBody>
                    <a:bodyPr/>
                    <a:lstStyle/>
                    <a:p>
                      <a:pPr indent="0" lvl="0" marL="0" marR="0" rtl="0" algn="ctr">
                        <a:spcBef>
                          <a:spcPts val="0"/>
                        </a:spcBef>
                        <a:spcAft>
                          <a:spcPts val="0"/>
                        </a:spcAft>
                        <a:buNone/>
                      </a:pPr>
                      <a:r>
                        <a:rPr lang="en-US" sz="1800" u="none" cap="none" strike="noStrike"/>
                        <a:t>  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2</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3</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4</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5</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6</a:t>
                      </a:r>
                      <a:endParaRPr sz="1800" u="none" cap="none" strike="noStrike"/>
                    </a:p>
                  </a:txBody>
                  <a:tcPr marT="45725" marB="45725" marR="91450" marL="91450"/>
                </a:tc>
              </a:tr>
              <a:tr h="370850">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Angry</a:t>
                      </a:r>
                      <a:endParaRPr sz="1800" u="none" cap="none" strike="noStrike"/>
                    </a:p>
                  </a:txBody>
                  <a:tcPr marT="45725" marB="45725"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Disgust</a:t>
                      </a:r>
                      <a:endParaRPr sz="1800" u="none" cap="none" strike="noStrike"/>
                    </a:p>
                  </a:txBody>
                  <a:tcPr marT="45725" marB="45725"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Fear</a:t>
                      </a:r>
                      <a:endParaRPr sz="1800" u="none" cap="none" strike="noStrike"/>
                    </a:p>
                  </a:txBody>
                  <a:tcPr marT="45725" marB="45725"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Happy</a:t>
                      </a:r>
                      <a:endParaRPr sz="1800" u="none" cap="none" strike="noStrike"/>
                    </a:p>
                  </a:txBody>
                  <a:tcPr marT="45725" marB="45725"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Sad</a:t>
                      </a:r>
                      <a:endParaRPr sz="1800" u="none" cap="none" strike="noStrike"/>
                    </a:p>
                  </a:txBody>
                  <a:tcPr marT="45725" marB="45725"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Surprise</a:t>
                      </a:r>
                      <a:endParaRPr sz="1800" u="none" cap="none" strike="noStrike"/>
                    </a:p>
                  </a:txBody>
                  <a:tcPr marT="45725" marB="45725"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Neutral</a:t>
                      </a:r>
                      <a:endParaRPr sz="1800" u="none" cap="none" strike="noStrike"/>
                    </a:p>
                  </a:txBody>
                  <a:tcPr marT="45725" marB="45725" marR="91450" marL="91450"/>
                </a:tc>
              </a:tr>
            </a:tbl>
          </a:graphicData>
        </a:graphic>
      </p:graphicFrame>
      <p:pic>
        <p:nvPicPr>
          <p:cNvPr descr="SRH Berlin University logo.png" id="169" name="Google Shape;169;p22"/>
          <p:cNvPicPr preferRelativeResize="0"/>
          <p:nvPr/>
        </p:nvPicPr>
        <p:blipFill rotWithShape="1">
          <a:blip r:embed="rId5">
            <a:alphaModFix/>
          </a:blip>
          <a:srcRect b="0" l="0" r="0" t="0"/>
          <a:stretch/>
        </p:blipFill>
        <p:spPr>
          <a:xfrm>
            <a:off x="27315" y="6539460"/>
            <a:ext cx="1115682" cy="316613"/>
          </a:xfrm>
          <a:prstGeom prst="rect">
            <a:avLst/>
          </a:prstGeom>
          <a:noFill/>
          <a:ln>
            <a:noFill/>
          </a:ln>
        </p:spPr>
      </p:pic>
      <p:pic>
        <p:nvPicPr>
          <p:cNvPr descr="SRH Berlin University logo.png" id="170" name="Google Shape;170;p22"/>
          <p:cNvPicPr preferRelativeResize="0"/>
          <p:nvPr/>
        </p:nvPicPr>
        <p:blipFill rotWithShape="1">
          <a:blip r:embed="rId5">
            <a:alphaModFix/>
          </a:blip>
          <a:srcRect b="0" l="0" r="0" t="0"/>
          <a:stretch/>
        </p:blipFill>
        <p:spPr>
          <a:xfrm>
            <a:off x="27315" y="6539460"/>
            <a:ext cx="1115682" cy="316613"/>
          </a:xfrm>
          <a:prstGeom prst="rect">
            <a:avLst/>
          </a:prstGeom>
          <a:noFill/>
          <a:ln>
            <a:noFill/>
          </a:ln>
        </p:spPr>
      </p:pic>
      <p:pic>
        <p:nvPicPr>
          <p:cNvPr descr="SRH Berlin University logo.png" id="171" name="Google Shape;171;p22"/>
          <p:cNvPicPr preferRelativeResize="0"/>
          <p:nvPr/>
        </p:nvPicPr>
        <p:blipFill rotWithShape="1">
          <a:blip r:embed="rId5">
            <a:alphaModFix/>
          </a:blip>
          <a:srcRect b="0" l="0" r="0" t="0"/>
          <a:stretch/>
        </p:blipFill>
        <p:spPr>
          <a:xfrm>
            <a:off x="27315" y="6539460"/>
            <a:ext cx="1115682" cy="316613"/>
          </a:xfrm>
          <a:prstGeom prst="rect">
            <a:avLst/>
          </a:prstGeom>
          <a:noFill/>
          <a:ln>
            <a:noFill/>
          </a:ln>
        </p:spPr>
      </p:pic>
      <p:pic>
        <p:nvPicPr>
          <p:cNvPr descr="SRH Berlin University logo.png" id="172" name="Google Shape;172;p22"/>
          <p:cNvPicPr preferRelativeResize="0"/>
          <p:nvPr/>
        </p:nvPicPr>
        <p:blipFill rotWithShape="1">
          <a:blip r:embed="rId5">
            <a:alphaModFix/>
          </a:blip>
          <a:srcRect b="0" l="0" r="0" t="0"/>
          <a:stretch/>
        </p:blipFill>
        <p:spPr>
          <a:xfrm>
            <a:off x="27315" y="6539460"/>
            <a:ext cx="1115682" cy="316613"/>
          </a:xfrm>
          <a:prstGeom prst="rect">
            <a:avLst/>
          </a:prstGeom>
          <a:noFill/>
          <a:ln>
            <a:noFill/>
          </a:ln>
        </p:spPr>
      </p:pic>
      <p:pic>
        <p:nvPicPr>
          <p:cNvPr descr="SRH Berlin University logo.png" id="173" name="Google Shape;173;p22"/>
          <p:cNvPicPr preferRelativeResize="0"/>
          <p:nvPr/>
        </p:nvPicPr>
        <p:blipFill rotWithShape="1">
          <a:blip r:embed="rId5">
            <a:alphaModFix/>
          </a:blip>
          <a:srcRect b="0" l="0" r="0" t="0"/>
          <a:stretch/>
        </p:blipFill>
        <p:spPr>
          <a:xfrm>
            <a:off x="27315" y="6539460"/>
            <a:ext cx="1115682" cy="316613"/>
          </a:xfrm>
          <a:prstGeom prst="rect">
            <a:avLst/>
          </a:prstGeom>
          <a:noFill/>
          <a:ln>
            <a:noFill/>
          </a:ln>
        </p:spPr>
      </p:pic>
      <p:pic>
        <p:nvPicPr>
          <p:cNvPr descr="SRH Berlin University logo.png" id="174" name="Google Shape;174;p22"/>
          <p:cNvPicPr preferRelativeResize="0"/>
          <p:nvPr/>
        </p:nvPicPr>
        <p:blipFill rotWithShape="1">
          <a:blip r:embed="rId5">
            <a:alphaModFix/>
          </a:blip>
          <a:srcRect b="0" l="0" r="0" t="0"/>
          <a:stretch/>
        </p:blipFill>
        <p:spPr>
          <a:xfrm>
            <a:off x="27315" y="6539460"/>
            <a:ext cx="1115682" cy="316613"/>
          </a:xfrm>
          <a:prstGeom prst="rect">
            <a:avLst/>
          </a:prstGeom>
          <a:noFill/>
          <a:ln>
            <a:noFill/>
          </a:ln>
        </p:spPr>
      </p:pic>
      <p:pic>
        <p:nvPicPr>
          <p:cNvPr descr="SRH Berlin University logo.png" id="175" name="Google Shape;175;p22"/>
          <p:cNvPicPr preferRelativeResize="0"/>
          <p:nvPr/>
        </p:nvPicPr>
        <p:blipFill rotWithShape="1">
          <a:blip r:embed="rId5">
            <a:alphaModFix/>
          </a:blip>
          <a:srcRect b="0" l="0" r="0" t="0"/>
          <a:stretch/>
        </p:blipFill>
        <p:spPr>
          <a:xfrm>
            <a:off x="27315" y="6530582"/>
            <a:ext cx="1115682" cy="3166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8"/>
                                        </p:tgtEl>
                                      </p:cBhvr>
                                    </p:animEffect>
                                    <p:set>
                                      <p:cBhvr>
                                        <p:cTn dur="1" fill="hold">
                                          <p:stCondLst>
                                            <p:cond delay="1000"/>
                                          </p:stCondLst>
                                        </p:cTn>
                                        <p:tgtEl>
                                          <p:spTgt spid="1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66"/>
                                        </p:tgtEl>
                                      </p:cBhvr>
                                    </p:animEffect>
                                    <p:set>
                                      <p:cBhvr>
                                        <p:cTn dur="1" fill="hold">
                                          <p:stCondLst>
                                            <p:cond delay="500"/>
                                          </p:stCondLst>
                                        </p:cTn>
                                        <p:tgtEl>
                                          <p:spTgt spid="16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7"/>
                                        </p:tgtEl>
                                      </p:cBhvr>
                                    </p:animEffect>
                                    <p:set>
                                      <p:cBhvr>
                                        <p:cTn dur="1" fill="hold">
                                          <p:stCondLst>
                                            <p:cond delay="500"/>
                                          </p:stCondLst>
                                        </p:cTn>
                                        <p:tgtEl>
                                          <p:spTgt spid="16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